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 id="2147483888" r:id="rId2"/>
  </p:sldMasterIdLst>
  <p:notesMasterIdLst>
    <p:notesMasterId r:id="rId42"/>
  </p:notesMasterIdLst>
  <p:sldIdLst>
    <p:sldId id="2271" r:id="rId3"/>
    <p:sldId id="2324" r:id="rId4"/>
    <p:sldId id="2588" r:id="rId5"/>
    <p:sldId id="2557" r:id="rId6"/>
    <p:sldId id="2595" r:id="rId7"/>
    <p:sldId id="2470" r:id="rId8"/>
    <p:sldId id="2558" r:id="rId9"/>
    <p:sldId id="2059" r:id="rId10"/>
    <p:sldId id="2233" r:id="rId11"/>
    <p:sldId id="2559" r:id="rId12"/>
    <p:sldId id="2560" r:id="rId13"/>
    <p:sldId id="2561" r:id="rId14"/>
    <p:sldId id="2527" r:id="rId15"/>
    <p:sldId id="2562" r:id="rId16"/>
    <p:sldId id="2563" r:id="rId17"/>
    <p:sldId id="2564" r:id="rId18"/>
    <p:sldId id="2565" r:id="rId19"/>
    <p:sldId id="2566" r:id="rId20"/>
    <p:sldId id="2567" r:id="rId21"/>
    <p:sldId id="2568" r:id="rId22"/>
    <p:sldId id="2569" r:id="rId23"/>
    <p:sldId id="2570" r:id="rId24"/>
    <p:sldId id="2571" r:id="rId25"/>
    <p:sldId id="2572" r:id="rId26"/>
    <p:sldId id="2573" r:id="rId27"/>
    <p:sldId id="2574" r:id="rId28"/>
    <p:sldId id="2575" r:id="rId29"/>
    <p:sldId id="2576" r:id="rId30"/>
    <p:sldId id="1986" r:id="rId31"/>
    <p:sldId id="2578" r:id="rId32"/>
    <p:sldId id="2577" r:id="rId33"/>
    <p:sldId id="2520" r:id="rId34"/>
    <p:sldId id="2579" r:id="rId35"/>
    <p:sldId id="2580" r:id="rId36"/>
    <p:sldId id="2581" r:id="rId37"/>
    <p:sldId id="2582" r:id="rId38"/>
    <p:sldId id="2583" r:id="rId39"/>
    <p:sldId id="1948" r:id="rId40"/>
    <p:sldId id="1894" r:id="rId41"/>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5E6FF"/>
    <a:srgbClr val="DDF0FF"/>
    <a:srgbClr val="007FDE"/>
    <a:srgbClr val="2F07D7"/>
    <a:srgbClr val="C00000"/>
    <a:srgbClr val="0083E6"/>
    <a:srgbClr val="960000"/>
    <a:srgbClr val="F1E061"/>
    <a:srgbClr val="F4B75E"/>
    <a:srgbClr val="CC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12" autoAdjust="0"/>
    <p:restoredTop sz="93697" autoAdjust="0"/>
  </p:normalViewPr>
  <p:slideViewPr>
    <p:cSldViewPr>
      <p:cViewPr varScale="1">
        <p:scale>
          <a:sx n="97" d="100"/>
          <a:sy n="97" d="100"/>
        </p:scale>
        <p:origin x="-1293" y="-7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3" d="100"/>
          <a:sy n="83" d="100"/>
        </p:scale>
        <p:origin x="-3241" y="-84"/>
      </p:cViewPr>
      <p:guideLst>
        <p:guide orient="horz" pos="2957"/>
        <p:guide pos="2237"/>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F468478F-85AB-4F2F-9836-360E2A3B8D3A}" type="datetimeFigureOut">
              <a:rPr lang="en-US" smtClean="0"/>
              <a:pPr/>
              <a:t>10/25/2023</a:t>
            </a:fld>
            <a:endParaRPr lang="en-US"/>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069C13DB-1E66-41C6-A5A3-6652159ABCB2}" type="slidenum">
              <a:rPr lang="en-US" smtClean="0"/>
              <a:pPr/>
              <a:t>‹#›</a:t>
            </a:fld>
            <a:endParaRPr lang="en-US"/>
          </a:p>
        </p:txBody>
      </p:sp>
    </p:spTree>
    <p:extLst>
      <p:ext uri="{BB962C8B-B14F-4D97-AF65-F5344CB8AC3E}">
        <p14:creationId xmlns:p14="http://schemas.microsoft.com/office/powerpoint/2010/main" xmlns="" val="1485134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4913" y="704850"/>
            <a:ext cx="4692650" cy="351948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69C13DB-1E66-41C6-A5A3-6652159ABCB2}" type="slidenum">
              <a:rPr lang="en-US" smtClean="0"/>
              <a:pPr/>
              <a:t>1</a:t>
            </a:fld>
            <a:endParaRPr lang="en-US" dirty="0"/>
          </a:p>
        </p:txBody>
      </p:sp>
    </p:spTree>
    <p:extLst>
      <p:ext uri="{BB962C8B-B14F-4D97-AF65-F5344CB8AC3E}">
        <p14:creationId xmlns:p14="http://schemas.microsoft.com/office/powerpoint/2010/main" xmlns="" val="2903387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243834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028973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998844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8294035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30570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356483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3675303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0274318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956973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745854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779357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857390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9833023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2173344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9735533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4719168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9134626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4909683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28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1547914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1514666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31</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2457036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11540150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32</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26828690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33</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5698032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34</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0054044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3736358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9736343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37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15999507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a:noFill/>
        </p:spPr>
        <p:txBody>
          <a:bodyPr/>
          <a:lstStyle/>
          <a:p>
            <a:fld id="{BAA5E74F-2ED1-4584-A0B3-7FB6ABC9AD9D}" type="slidenum">
              <a:rPr lang="en-US">
                <a:solidFill>
                  <a:prstClr val="black"/>
                </a:solidFill>
              </a:rPr>
              <a:pPr/>
              <a:t>39</a:t>
            </a:fld>
            <a:endParaRPr lang="en-US">
              <a:solidFill>
                <a:prstClr val="black"/>
              </a:solidFill>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noFill/>
          <a:ln/>
        </p:spPr>
        <p:txBody>
          <a:bodyPr/>
          <a:lstStyle/>
          <a:p>
            <a:pPr eaLnBrk="1" hangingPunct="1"/>
            <a:endParaRPr lang="en-US" smtClean="0">
              <a:latin typeface="Arial" pitchFamily="34" charset="0"/>
              <a:ea typeface="ＭＳ Ｐゴシック" pitchFamily="34" charset="-128"/>
            </a:endParaRPr>
          </a:p>
        </p:txBody>
      </p:sp>
    </p:spTree>
    <p:extLst>
      <p:ext uri="{BB962C8B-B14F-4D97-AF65-F5344CB8AC3E}">
        <p14:creationId xmlns:p14="http://schemas.microsoft.com/office/powerpoint/2010/main" xmlns="" val="1475754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5</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3703302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6</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4195805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7</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818313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8</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smtClean="0">
              <a:latin typeface="Arial" pitchFamily="34" charset="0"/>
              <a:ea typeface="ＭＳ Ｐゴシック" pitchFamily="34" charset="-128"/>
            </a:endParaRPr>
          </a:p>
        </p:txBody>
      </p:sp>
    </p:spTree>
    <p:extLst>
      <p:ext uri="{BB962C8B-B14F-4D97-AF65-F5344CB8AC3E}">
        <p14:creationId xmlns:p14="http://schemas.microsoft.com/office/powerpoint/2010/main" xmlns="" val="893129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9</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5028812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a:noFill/>
        </p:spPr>
        <p:txBody>
          <a:bodyPr/>
          <a:lstStyle/>
          <a:p>
            <a:fld id="{B95D3D6E-8991-4AB1-90D8-646C5491EC66}" type="slidenum">
              <a:rPr lang="en-US"/>
              <a:pPr/>
              <a:t>10</a:t>
            </a:fld>
            <a:endParaRPr lang="en-US" dirty="0"/>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p:spPr>
        <p:txBody>
          <a:bodyPr/>
          <a:lstStyle/>
          <a:p>
            <a:pPr eaLnBrk="1" hangingPunct="1"/>
            <a:endParaRPr lang="en-US" dirty="0">
              <a:latin typeface="Arial" pitchFamily="34" charset="0"/>
              <a:ea typeface="ＭＳ Ｐゴシック" pitchFamily="34" charset="-128"/>
            </a:endParaRPr>
          </a:p>
        </p:txBody>
      </p:sp>
    </p:spTree>
    <p:extLst>
      <p:ext uri="{BB962C8B-B14F-4D97-AF65-F5344CB8AC3E}">
        <p14:creationId xmlns:p14="http://schemas.microsoft.com/office/powerpoint/2010/main" xmlns="" val="26881901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pPr/>
              <a:t>10/25/2023</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pPr/>
              <a:t>10/25/2023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10/25/2023</a:t>
            </a:fld>
            <a:endParaRPr lang="en-US">
              <a:solidFill>
                <a:srgbClr val="F0A22E">
                  <a:shade val="75000"/>
                </a:srgbClr>
              </a:solidFill>
            </a:endParaRPr>
          </a:p>
        </p:txBody>
      </p:sp>
      <p:sp>
        <p:nvSpPr>
          <p:cNvPr id="2" name="Footer Placeholder 1"/>
          <p:cNvSpPr>
            <a:spLocks noGrp="1"/>
          </p:cNvSpPr>
          <p:nvPr>
            <p:ph type="ftr" sz="quarter" idx="11"/>
          </p:nvPr>
        </p:nvSpPr>
        <p:spPr/>
        <p:txBody>
          <a:bodyPr/>
          <a:lstStyle/>
          <a:p>
            <a:endParaRPr lang="en-US">
              <a:solidFill>
                <a:srgbClr val="F0A22E">
                  <a:shade val="75000"/>
                </a:srgb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10/25/2023</a:t>
            </a:fld>
            <a:endParaRPr lang="en-US">
              <a:solidFill>
                <a:srgbClr val="F0A22E">
                  <a:shade val="75000"/>
                </a:srgbClr>
              </a:solidFill>
            </a:endParaRPr>
          </a:p>
        </p:txBody>
      </p:sp>
      <p:sp>
        <p:nvSpPr>
          <p:cNvPr id="19" name="Footer Placeholder 18"/>
          <p:cNvSpPr>
            <a:spLocks noGrp="1"/>
          </p:cNvSpPr>
          <p:nvPr>
            <p:ph type="ftr" sz="quarter" idx="11"/>
          </p:nvPr>
        </p:nvSpPr>
        <p:spPr>
          <a:xfrm>
            <a:off x="3581400" y="76200"/>
            <a:ext cx="2895600" cy="288925"/>
          </a:xfrm>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10/25/2023</a:t>
            </a:fld>
            <a:endParaRPr lang="en-US">
              <a:solidFill>
                <a:srgbClr val="F0A22E">
                  <a:shade val="75000"/>
                </a:srgbClr>
              </a:solidFill>
            </a:endParaRPr>
          </a:p>
        </p:txBody>
      </p:sp>
      <p:sp>
        <p:nvSpPr>
          <p:cNvPr id="11" name="Footer Placeholder 10"/>
          <p:cNvSpPr>
            <a:spLocks noGrp="1"/>
          </p:cNvSpPr>
          <p:nvPr>
            <p:ph type="ftr" sz="quarter" idx="11"/>
          </p:nvPr>
        </p:nvSpPr>
        <p:spPr/>
        <p:txBody>
          <a:bodyPr/>
          <a:lstStyle/>
          <a:p>
            <a:endParaRPr lang="en-US">
              <a:solidFill>
                <a:srgbClr val="F0A22E">
                  <a:shade val="75000"/>
                </a:srgbClr>
              </a:solidFill>
            </a:endParaRPr>
          </a:p>
        </p:txBody>
      </p:sp>
      <p:sp>
        <p:nvSpPr>
          <p:cNvPr id="16" name="Slide Number Placeholder 1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10/25/2023</a:t>
            </a:fld>
            <a:endParaRPr lang="en-US">
              <a:solidFill>
                <a:srgbClr val="F0A22E">
                  <a:shade val="75000"/>
                </a:srgbClr>
              </a:solidFill>
            </a:endParaRPr>
          </a:p>
        </p:txBody>
      </p:sp>
      <p:sp>
        <p:nvSpPr>
          <p:cNvPr id="10" name="Footer Placeholder 9"/>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10/25/2023</a:t>
            </a:fld>
            <a:endParaRPr lang="en-US">
              <a:solidFill>
                <a:srgbClr val="F0A22E">
                  <a:shade val="75000"/>
                </a:srgbClr>
              </a:solidFill>
            </a:endParaRPr>
          </a:p>
        </p:txBody>
      </p:sp>
      <p:sp>
        <p:nvSpPr>
          <p:cNvPr id="6" name="Footer Placeholder 5"/>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transition>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10/25/2023</a:t>
            </a:fld>
            <a:endParaRPr lang="en-US">
              <a:solidFill>
                <a:srgbClr val="F0A22E">
                  <a:shade val="75000"/>
                </a:srgbClr>
              </a:solidFill>
            </a:endParaRPr>
          </a:p>
        </p:txBody>
      </p:sp>
      <p:sp>
        <p:nvSpPr>
          <p:cNvPr id="21" name="Footer Placeholder 20"/>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10/25/2023</a:t>
            </a:fld>
            <a:endParaRPr lang="en-US">
              <a:solidFill>
                <a:srgbClr val="F0A22E">
                  <a:shade val="75000"/>
                </a:srgbClr>
              </a:solidFill>
            </a:endParaRPr>
          </a:p>
        </p:txBody>
      </p:sp>
      <p:sp>
        <p:nvSpPr>
          <p:cNvPr id="24" name="Footer Placeholder 23"/>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10/25/2023</a:t>
            </a:fld>
            <a:endParaRPr lang="en-US">
              <a:solidFill>
                <a:srgbClr val="F0A22E">
                  <a:shade val="75000"/>
                </a:srgbClr>
              </a:solidFill>
            </a:endParaRPr>
          </a:p>
        </p:txBody>
      </p:sp>
      <p:sp>
        <p:nvSpPr>
          <p:cNvPr id="29" name="Footer Placeholder 28"/>
          <p:cNvSpPr>
            <a:spLocks noGrp="1"/>
          </p:cNvSpPr>
          <p:nvPr>
            <p:ph type="ftr" sz="quarter" idx="11"/>
          </p:nvPr>
        </p:nvSpPr>
        <p:spPr/>
        <p:txBody>
          <a:bodyPr/>
          <a:lstStyle/>
          <a:p>
            <a:endParaRPr lang="en-US">
              <a:solidFill>
                <a:srgbClr val="F0A22E">
                  <a:shade val="75000"/>
                </a:srgbClr>
              </a:solidFill>
            </a:endParaRPr>
          </a:p>
        </p:txBody>
      </p:sp>
      <p:sp>
        <p:nvSpPr>
          <p:cNvPr id="7" name="Slide Number Placeholder 6"/>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10/25/2023</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a:p>
        </p:txBody>
      </p:sp>
      <p:sp>
        <p:nvSpPr>
          <p:cNvPr id="7" name="Date Placeholder 6"/>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10/25/2023</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31" name="Slide Number Placeholder 30"/>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10/25/2023</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804793A-1E92-424A-BFA1-CF8C55CC78BE}" type="datetimeFigureOut">
              <a:rPr lang="en-US" smtClean="0">
                <a:solidFill>
                  <a:srgbClr val="F0A22E">
                    <a:shade val="75000"/>
                  </a:srgbClr>
                </a:solidFill>
              </a:rPr>
              <a:pPr/>
              <a:t>10/25/2023</a:t>
            </a:fld>
            <a:endParaRPr lang="en-US">
              <a:solidFill>
                <a:srgbClr val="F0A22E">
                  <a:shade val="75000"/>
                </a:srgbClr>
              </a:solidFill>
            </a:endParaRPr>
          </a:p>
        </p:txBody>
      </p:sp>
      <p:sp>
        <p:nvSpPr>
          <p:cNvPr id="5" name="Footer Placeholder 4"/>
          <p:cNvSpPr>
            <a:spLocks noGrp="1"/>
          </p:cNvSpPr>
          <p:nvPr>
            <p:ph type="ftr" sz="quarter" idx="11"/>
          </p:nvPr>
        </p:nvSpPr>
        <p:spPr/>
        <p:txBody>
          <a:bodyPr/>
          <a:lstStyle/>
          <a:p>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Tree>
  </p:cSld>
  <p:clrMapOvr>
    <a:masterClrMapping/>
  </p:clrMapOvr>
  <p:transition>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804793A-1E92-424A-BFA1-CF8C55CC78BE}" type="datetimeFigureOut">
              <a:rPr lang="en-US" smtClean="0"/>
              <a:pPr/>
              <a:t>10/25/2023</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C6247203-1E23-499F-9395-80E876021AF9}"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masterClrMapping/>
  </p:clrMapOvr>
  <p:transition>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804793A-1E92-424A-BFA1-CF8C55CC78BE}" type="datetimeFigureOut">
              <a:rPr lang="en-US" smtClean="0"/>
              <a:pPr/>
              <a:t>10/25/2023</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804793A-1E92-424A-BFA1-CF8C55CC78BE}" type="datetimeFigureOut">
              <a:rPr lang="en-US" smtClean="0"/>
              <a:pPr/>
              <a:t>10/25/2023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C6247203-1E23-499F-9395-80E876021AF9}"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804793A-1E92-424A-BFA1-CF8C55CC78BE}" type="datetimeFigureOut">
              <a:rPr lang="en-US" smtClean="0"/>
              <a:pPr/>
              <a:t>10/25/2023</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804793A-1E92-424A-BFA1-CF8C55CC78BE}" type="datetimeFigureOut">
              <a:rPr lang="en-US" smtClean="0"/>
              <a:pPr/>
              <a:t>10/25/2023</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804793A-1E92-424A-BFA1-CF8C55CC78BE}" type="datetimeFigureOut">
              <a:rPr lang="en-US" smtClean="0"/>
              <a:pPr/>
              <a:t>10/25/2023</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247203-1E23-499F-9395-80E876021AF9}" type="slidenum">
              <a:rPr lang="en-US" smtClean="0"/>
              <a:pPr/>
              <a:t>‹#›</a:t>
            </a:fld>
            <a:endParaRPr lang="en-US"/>
          </a:p>
        </p:txBody>
      </p:sp>
    </p:spTree>
  </p:cSld>
  <p:clrMapOvr>
    <a:masterClrMapping/>
  </p:clrMapOvr>
  <p:transition>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a:p>
        </p:txBody>
      </p:sp>
      <p:sp>
        <p:nvSpPr>
          <p:cNvPr id="7" name="Date Placeholder 6"/>
          <p:cNvSpPr>
            <a:spLocks noGrp="1"/>
          </p:cNvSpPr>
          <p:nvPr>
            <p:ph type="dt" sz="half" idx="10"/>
          </p:nvPr>
        </p:nvSpPr>
        <p:spPr/>
        <p:txBody>
          <a:bodyPr/>
          <a:lstStyle/>
          <a:p>
            <a:fld id="{0804793A-1E92-424A-BFA1-CF8C55CC78BE}" type="datetimeFigureOut">
              <a:rPr lang="en-US" smtClean="0"/>
              <a:pPr/>
              <a:t>10/25/2023</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C6247203-1E23-499F-9395-80E876021AF9}"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pPr/>
              <a:t>10/25/2023</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3E5">
                <a:alpha val="49804"/>
              </a:srgbClr>
            </a:gs>
            <a:gs pos="25000">
              <a:schemeClr val="accent1">
                <a:tint val="44500"/>
                <a:satMod val="160000"/>
              </a:schemeClr>
            </a:gs>
            <a:gs pos="100000">
              <a:schemeClr val="accent1">
                <a:tint val="23500"/>
                <a:satMod val="160000"/>
              </a:schemeClr>
            </a:gs>
          </a:gsLst>
          <a:lin ang="2700000" scaled="1"/>
          <a:tileRect/>
        </a:grad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804793A-1E92-424A-BFA1-CF8C55CC78BE}" type="datetimeFigureOut">
              <a:rPr lang="en-US" smtClean="0">
                <a:solidFill>
                  <a:srgbClr val="F0A22E">
                    <a:shade val="75000"/>
                  </a:srgbClr>
                </a:solidFill>
              </a:rPr>
              <a:pPr/>
              <a:t>10/25/2023</a:t>
            </a:fld>
            <a:endParaRPr lang="en-US">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6247203-1E23-499F-9395-80E876021AF9}" type="slidenum">
              <a:rPr lang="en-US" smtClean="0">
                <a:solidFill>
                  <a:srgbClr val="F0A22E">
                    <a:shade val="75000"/>
                  </a:srgbClr>
                </a:solidFill>
              </a:rPr>
              <a:pPr/>
              <a:t>‹#›</a:t>
            </a:fld>
            <a:endParaRPr lang="en-US">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r"/>
  </p:transition>
  <p:timing>
    <p:tnLst>
      <p:par>
        <p:cTn id="1" dur="indefinite" restart="never" nodeType="tmRoot"/>
      </p:par>
    </p:tnLst>
  </p:timing>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1 Corinthians 10:23-33 - Lakeview Church"/>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p:spPr>
      </p:pic>
      <p:sp>
        <p:nvSpPr>
          <p:cNvPr id="7" name="Rectangle 6"/>
          <p:cNvSpPr/>
          <p:nvPr/>
        </p:nvSpPr>
        <p:spPr>
          <a:xfrm>
            <a:off x="304800" y="5064437"/>
            <a:ext cx="8534400" cy="1323439"/>
          </a:xfrm>
          <a:prstGeom prst="rect">
            <a:avLst/>
          </a:prstGeom>
        </p:spPr>
        <p:txBody>
          <a:bodyPr wrap="square">
            <a:spAutoFit/>
          </a:bodyPr>
          <a:lstStyle/>
          <a:p>
            <a:pPr algn="ctr"/>
            <a:r>
              <a:rPr lang="en-US" sz="4000" b="1" dirty="0">
                <a:ln w="12700">
                  <a:solidFill>
                    <a:srgbClr val="002060"/>
                  </a:solidFill>
                </a:ln>
                <a:solidFill>
                  <a:schemeClr val="accent1">
                    <a:lumMod val="75000"/>
                  </a:schemeClr>
                </a:solidFill>
                <a:effectLst>
                  <a:outerShdw blurRad="63500" dist="63500" dir="2700000" algn="tl">
                    <a:srgbClr val="000000">
                      <a:alpha val="45000"/>
                    </a:srgbClr>
                  </a:outerShdw>
                </a:effectLst>
                <a:latin typeface="Britannic Bold" pitchFamily="34" charset="0"/>
              </a:rPr>
              <a:t> </a:t>
            </a:r>
            <a:r>
              <a:rPr lang="en-US" sz="40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Week  </a:t>
            </a:r>
            <a:r>
              <a:rPr lang="en-US" sz="40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68</a:t>
            </a:r>
          </a:p>
          <a:p>
            <a:pPr algn="ctr"/>
            <a:r>
              <a:rPr lang="en-US" sz="40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25 October 2023</a:t>
            </a:r>
            <a:endParaRPr lang="en-US" sz="40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p:txBody>
      </p:sp>
      <p:sp>
        <p:nvSpPr>
          <p:cNvPr id="9" name="TextBox 8"/>
          <p:cNvSpPr txBox="1"/>
          <p:nvPr/>
        </p:nvSpPr>
        <p:spPr>
          <a:xfrm>
            <a:off x="609599" y="4267200"/>
            <a:ext cx="8095129" cy="553998"/>
          </a:xfrm>
          <a:prstGeom prst="rect">
            <a:avLst/>
          </a:prstGeom>
          <a:noFill/>
        </p:spPr>
        <p:txBody>
          <a:bodyPr wrap="square" rtlCol="0">
            <a:spAutoFit/>
          </a:bodyPr>
          <a:lstStyle/>
          <a:p>
            <a:pPr algn="ctr"/>
            <a:r>
              <a:rPr lang="en-US" sz="3000" b="1" dirty="0" smtClean="0">
                <a:ln w="10160">
                  <a:solidFill>
                    <a:schemeClr val="accent5"/>
                  </a:solidFill>
                  <a:prstDash val="solid"/>
                </a:ln>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Love: The Greatest of All 13:1-13</a:t>
            </a:r>
            <a:endParaRPr lang="en-US" sz="3000" b="1" dirty="0">
              <a:ln w="10160">
                <a:solidFill>
                  <a:schemeClr val="accent5"/>
                </a:solidFill>
                <a:prstDash val="solid"/>
              </a:ln>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6" name="Rectangle 5"/>
          <p:cNvSpPr/>
          <p:nvPr/>
        </p:nvSpPr>
        <p:spPr>
          <a:xfrm>
            <a:off x="322729" y="609600"/>
            <a:ext cx="8382000" cy="677108"/>
          </a:xfrm>
          <a:prstGeom prst="rect">
            <a:avLst/>
          </a:prstGeom>
          <a:effectLst>
            <a:innerShdw blurRad="63500" dist="63500" dir="13500000">
              <a:schemeClr val="bg1">
                <a:alpha val="50000"/>
              </a:schemeClr>
            </a:innerShdw>
          </a:effectLst>
        </p:spPr>
        <p:txBody>
          <a:bodyPr wrap="square">
            <a:spAutoFit/>
          </a:bodyPr>
          <a:lstStyle/>
          <a:p>
            <a:pPr algn="ctr"/>
            <a:r>
              <a:rPr lang="en-US" sz="3800" b="1" dirty="0" smtClean="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rPr>
              <a:t>Ordering Church and Worship</a:t>
            </a:r>
            <a:endParaRPr lang="en-US" sz="3800" b="1" dirty="0">
              <a:ln w="12700">
                <a:solidFill>
                  <a:srgbClr val="002060"/>
                </a:solidFill>
              </a:ln>
              <a:solidFill>
                <a:schemeClr val="bg1"/>
              </a:solidFill>
              <a:effectLst>
                <a:outerShdw blurRad="63500" dist="63500" dir="2700000" algn="tl">
                  <a:srgbClr val="000000">
                    <a:alpha val="45000"/>
                  </a:srgbClr>
                </a:outerShdw>
              </a:effectLst>
              <a:latin typeface="Britannic Bold" pitchFamily="34" charset="0"/>
            </a:endParaRPr>
          </a:p>
        </p:txBody>
      </p:sp>
    </p:spTree>
    <p:extLst>
      <p:ext uri="{BB962C8B-B14F-4D97-AF65-F5344CB8AC3E}">
        <p14:creationId xmlns:p14="http://schemas.microsoft.com/office/powerpoint/2010/main" xmlns="" val="38311756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76200"/>
            <a:ext cx="8686800" cy="82296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13:1-3</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801" y="1066800"/>
            <a:ext cx="8610599" cy="498598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Paul’s list of impressive acts in </a:t>
            </a:r>
            <a:r>
              <a:rPr lang="en-US" sz="2400" b="1" dirty="0" smtClean="0">
                <a:effectLst>
                  <a:outerShdw blurRad="38100" dist="38100" dir="2700000" algn="tl">
                    <a:srgbClr val="000000">
                      <a:alpha val="43137"/>
                    </a:srgbClr>
                  </a:outerShdw>
                </a:effectLst>
                <a:latin typeface="Cambria" pitchFamily="18" charset="0"/>
              </a:rPr>
              <a:t>13:1-3</a:t>
            </a:r>
            <a:r>
              <a:rPr lang="en-US" sz="2400" b="1" dirty="0" smtClean="0">
                <a:latin typeface="Cambria" pitchFamily="18" charset="0"/>
              </a:rPr>
              <a:t>, form a hyperbole to argue from the greater to the lesser. </a:t>
            </a:r>
          </a:p>
          <a:p>
            <a:pPr indent="457200">
              <a:spcAft>
                <a:spcPts val="1200"/>
              </a:spcAft>
            </a:pPr>
            <a:r>
              <a:rPr lang="en-US" sz="2400" b="1" dirty="0" smtClean="0">
                <a:latin typeface="Cambria" pitchFamily="18" charset="0"/>
              </a:rPr>
              <a:t>The idea being --- even if we do works that are by all appearances miraculous, astonishing, and extreme, they ultimately amount to nothing without the key ingredient of </a:t>
            </a:r>
            <a:r>
              <a:rPr lang="en-US" sz="2400" b="1" i="1" dirty="0" smtClean="0">
                <a:effectLst>
                  <a:outerShdw blurRad="38100" dist="38100" dir="2700000" algn="tl">
                    <a:srgbClr val="000000">
                      <a:alpha val="43137"/>
                    </a:srgbClr>
                  </a:outerShdw>
                </a:effectLst>
                <a:latin typeface="Cambria" pitchFamily="18" charset="0"/>
              </a:rPr>
              <a:t>agape – </a:t>
            </a:r>
            <a:r>
              <a:rPr lang="en-US" sz="2400" b="1" u="sng" dirty="0" smtClean="0">
                <a:effectLst>
                  <a:outerShdw blurRad="38100" dist="38100" dir="2700000" algn="tl">
                    <a:srgbClr val="000000">
                      <a:alpha val="43137"/>
                    </a:srgbClr>
                  </a:outerShdw>
                </a:effectLst>
                <a:latin typeface="Cambria" pitchFamily="18" charset="0"/>
              </a:rPr>
              <a:t>love</a:t>
            </a:r>
            <a:r>
              <a:rPr lang="en-US" sz="2400" b="1" dirty="0" smtClean="0">
                <a:latin typeface="Cambria" pitchFamily="18" charset="0"/>
              </a:rPr>
              <a:t>. </a:t>
            </a:r>
            <a:endParaRPr lang="en-US" sz="2400" b="1" dirty="0" smtClean="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itchFamily="18" charset="0"/>
              </a:rPr>
              <a:t>Without the motivating presence of this kind of love, the most eloquent, impressive speech – even of angles – would sound like a cacophonous clang.  </a:t>
            </a:r>
          </a:p>
          <a:p>
            <a:pPr indent="457200">
              <a:spcAft>
                <a:spcPts val="1200"/>
              </a:spcAft>
            </a:pPr>
            <a:r>
              <a:rPr lang="en-US" sz="2400" b="1" dirty="0" smtClean="0">
                <a:latin typeface="Cambria" pitchFamily="18" charset="0"/>
              </a:rPr>
              <a:t>Without love, our prophecies, revelations, knowledge, faith, and our charity are worthless, empty shells, unworthy of praise and reward. </a:t>
            </a:r>
          </a:p>
        </p:txBody>
      </p:sp>
    </p:spTree>
    <p:extLst>
      <p:ext uri="{BB962C8B-B14F-4D97-AF65-F5344CB8AC3E}">
        <p14:creationId xmlns:p14="http://schemas.microsoft.com/office/powerpoint/2010/main" xmlns="" val="264152942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76200"/>
            <a:ext cx="8763000" cy="82296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13:1-3</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423581" y="990600"/>
            <a:ext cx="8373037" cy="5201424"/>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The Corinthians misunderstood Paul’s use of hyperbole in this passage, believing </a:t>
            </a:r>
            <a:r>
              <a:rPr lang="en-US" sz="2400" b="1" dirty="0" smtClean="0">
                <a:effectLst>
                  <a:outerShdw blurRad="38100" dist="38100" dir="2700000" algn="tl">
                    <a:srgbClr val="000000">
                      <a:alpha val="43137"/>
                    </a:srgbClr>
                  </a:outerShdw>
                </a:effectLst>
                <a:latin typeface="Cambria" pitchFamily="18" charset="0"/>
              </a:rPr>
              <a:t>13:1</a:t>
            </a:r>
            <a:r>
              <a:rPr lang="en-US" sz="2400" b="1" dirty="0" smtClean="0">
                <a:latin typeface="Cambria" pitchFamily="18" charset="0"/>
              </a:rPr>
              <a:t>, was to make a distinction between speaking in tongues as a human language (Acts 2:6) and a type of speaking in tongues as a heavenly, angelic, or prayer language. </a:t>
            </a:r>
          </a:p>
          <a:p>
            <a:pPr indent="457200">
              <a:spcAft>
                <a:spcPts val="1200"/>
              </a:spcAft>
            </a:pPr>
            <a:r>
              <a:rPr lang="en-US" sz="2400" b="1" dirty="0" smtClean="0">
                <a:latin typeface="Cambria" pitchFamily="18" charset="0"/>
              </a:rPr>
              <a:t>But the Greek construct, here suggests that Paul added the reference to angelic languages to push his example to the highest conceivable extreme (</a:t>
            </a:r>
            <a:r>
              <a:rPr lang="en-US" sz="2400" b="1" dirty="0" smtClean="0">
                <a:effectLst>
                  <a:outerShdw blurRad="38100" dist="38100" dir="2700000" algn="tl">
                    <a:srgbClr val="000000">
                      <a:alpha val="43137"/>
                    </a:srgbClr>
                  </a:outerShdw>
                </a:effectLst>
                <a:latin typeface="Cambria" pitchFamily="18" charset="0"/>
              </a:rPr>
              <a:t>13:1</a:t>
            </a:r>
            <a:r>
              <a:rPr lang="en-US" sz="2400" b="1" dirty="0" smtClean="0">
                <a:latin typeface="Cambria" pitchFamily="18" charset="0"/>
              </a:rPr>
              <a:t>).</a:t>
            </a:r>
            <a:endParaRPr lang="en-US" sz="2400" b="1" dirty="0" smtClean="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itchFamily="18" charset="0"/>
              </a:rPr>
              <a:t>The context demonstrates that Paul was presenting hypothetical examples of the most extreme and excessive acts possible, suggested by the repeated use of the word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all</a:t>
            </a:r>
            <a:r>
              <a:rPr lang="en-US" sz="2400" b="1" i="1" dirty="0" smtClean="0">
                <a:latin typeface="Cambria" pitchFamily="18" charset="0"/>
              </a:rPr>
              <a:t>” </a:t>
            </a:r>
            <a:r>
              <a:rPr lang="en-US" sz="2400" b="1" dirty="0" smtClean="0">
                <a:latin typeface="Cambria" pitchFamily="18" charset="0"/>
              </a:rPr>
              <a:t>: </a:t>
            </a:r>
            <a:r>
              <a:rPr lang="en-US" sz="2400" b="1" i="1" dirty="0" smtClean="0">
                <a:latin typeface="Cambria" pitchFamily="18" charset="0"/>
              </a:rPr>
              <a:t>“If … I know </a:t>
            </a:r>
            <a:r>
              <a:rPr lang="en-US" sz="2400" b="1" i="1" dirty="0" smtClean="0">
                <a:effectLst>
                  <a:outerShdw blurRad="38100" dist="38100" dir="2700000" algn="tl">
                    <a:srgbClr val="000000">
                      <a:alpha val="43137"/>
                    </a:srgbClr>
                  </a:outerShdw>
                </a:effectLst>
                <a:latin typeface="Cambria" pitchFamily="18" charset="0"/>
              </a:rPr>
              <a:t>all</a:t>
            </a:r>
            <a:r>
              <a:rPr lang="en-US" sz="2400" b="1" i="1" dirty="0" smtClean="0">
                <a:latin typeface="Cambria" pitchFamily="18" charset="0"/>
              </a:rPr>
              <a:t> mysteries and </a:t>
            </a:r>
            <a:r>
              <a:rPr lang="en-US" sz="2400" b="1" i="1" dirty="0" smtClean="0">
                <a:effectLst>
                  <a:outerShdw blurRad="38100" dist="38100" dir="2700000" algn="tl">
                    <a:srgbClr val="000000">
                      <a:alpha val="43137"/>
                    </a:srgbClr>
                  </a:outerShdw>
                </a:effectLst>
                <a:latin typeface="Cambria" pitchFamily="18" charset="0"/>
              </a:rPr>
              <a:t>all</a:t>
            </a:r>
            <a:r>
              <a:rPr lang="en-US" sz="2400" b="1" i="1" dirty="0" smtClean="0">
                <a:latin typeface="Cambria" pitchFamily="18" charset="0"/>
              </a:rPr>
              <a:t> knowledge … if I have </a:t>
            </a:r>
            <a:r>
              <a:rPr lang="en-US" sz="2400" b="1" i="1" dirty="0" smtClean="0">
                <a:effectLst>
                  <a:outerShdw blurRad="38100" dist="38100" dir="2700000" algn="tl">
                    <a:srgbClr val="000000">
                      <a:alpha val="43137"/>
                    </a:srgbClr>
                  </a:outerShdw>
                </a:effectLst>
                <a:latin typeface="Cambria" pitchFamily="18" charset="0"/>
              </a:rPr>
              <a:t>all </a:t>
            </a:r>
            <a:r>
              <a:rPr lang="en-US" sz="2400" b="1" i="1" dirty="0" smtClean="0">
                <a:latin typeface="Cambria" pitchFamily="18" charset="0"/>
              </a:rPr>
              <a:t>faith … if I give </a:t>
            </a:r>
            <a:r>
              <a:rPr lang="en-US" sz="2400" b="1" i="1" dirty="0" smtClean="0">
                <a:effectLst>
                  <a:outerShdw blurRad="38100" dist="38100" dir="2700000" algn="tl">
                    <a:srgbClr val="000000">
                      <a:alpha val="43137"/>
                    </a:srgbClr>
                  </a:outerShdw>
                </a:effectLst>
                <a:latin typeface="Cambria" pitchFamily="18" charset="0"/>
              </a:rPr>
              <a:t>all </a:t>
            </a:r>
            <a:r>
              <a:rPr lang="en-US" sz="2400" b="1" i="1" dirty="0" smtClean="0">
                <a:latin typeface="Cambria" pitchFamily="18" charset="0"/>
              </a:rPr>
              <a:t>my possessions …”</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13:2-3</a:t>
            </a:r>
            <a:r>
              <a:rPr lang="en-US" sz="2400" b="1" dirty="0" smtClean="0">
                <a:latin typeface="Cambria" pitchFamily="18" charset="0"/>
              </a:rPr>
              <a:t>).</a:t>
            </a:r>
          </a:p>
        </p:txBody>
      </p:sp>
    </p:spTree>
    <p:extLst>
      <p:ext uri="{BB962C8B-B14F-4D97-AF65-F5344CB8AC3E}">
        <p14:creationId xmlns:p14="http://schemas.microsoft.com/office/powerpoint/2010/main" xmlns="" val="196340644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114300"/>
            <a:ext cx="8763000" cy="82296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13:1-3</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9963" y="1066800"/>
            <a:ext cx="8525437" cy="3877985"/>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knew that nobody could speak all the languages of humanity and heaven, any more than people could know everything, reveal everything, and give everything. </a:t>
            </a:r>
          </a:p>
          <a:p>
            <a:pPr indent="457200">
              <a:spcAft>
                <a:spcPts val="1200"/>
              </a:spcAft>
            </a:pPr>
            <a:r>
              <a:rPr lang="en-US" sz="2400" b="1" dirty="0" smtClean="0">
                <a:latin typeface="Cambria" pitchFamily="18" charset="0"/>
              </a:rPr>
              <a:t>Yet Paul’s argument is even more compelling, given these exaggerated hypothetical feats:  Without love, the most eloquent speech, insightful knowledge, and sacrificial acts are useless.  </a:t>
            </a:r>
            <a:endParaRPr lang="en-US" sz="2400" b="1" dirty="0" smtClean="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itchFamily="18" charset="0"/>
              </a:rPr>
              <a:t>Paul wants to impress upon his readers a vital fact:</a:t>
            </a:r>
          </a:p>
          <a:p>
            <a:pPr indent="457200">
              <a:spcAft>
                <a:spcPts val="1200"/>
              </a:spcAft>
            </a:pP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EVERYTHING – LOVE  =  NOTHING</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13:1-3</a:t>
            </a:r>
            <a:r>
              <a:rPr lang="en-US" sz="2400" b="1" dirty="0" smtClean="0">
                <a:latin typeface="Cambria" pitchFamily="18" charset="0"/>
              </a:rPr>
              <a:t>)</a:t>
            </a:r>
          </a:p>
        </p:txBody>
      </p:sp>
    </p:spTree>
    <p:extLst>
      <p:ext uri="{BB962C8B-B14F-4D97-AF65-F5344CB8AC3E}">
        <p14:creationId xmlns:p14="http://schemas.microsoft.com/office/powerpoint/2010/main" xmlns="" val="360972216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94715" y="1206500"/>
            <a:ext cx="8662148" cy="3293209"/>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i="1" baseline="30000" dirty="0" smtClean="0">
                <a:effectLst>
                  <a:outerShdw blurRad="38100" dist="38100" dir="2700000" algn="tl">
                    <a:srgbClr val="000000">
                      <a:alpha val="43137"/>
                    </a:srgbClr>
                  </a:outerShdw>
                </a:effectLst>
                <a:latin typeface="Georgia" panose="02040502050405020303" pitchFamily="18" charset="0"/>
              </a:rPr>
              <a:t>4</a:t>
            </a:r>
            <a:r>
              <a:rPr lang="en-US" sz="2800" i="1" dirty="0" smtClean="0">
                <a:latin typeface="Georgia" panose="02040502050405020303" pitchFamily="18" charset="0"/>
              </a:rPr>
              <a:t>Love </a:t>
            </a:r>
            <a:r>
              <a:rPr lang="en-US" sz="2800" i="1" dirty="0">
                <a:latin typeface="Georgia" panose="02040502050405020303" pitchFamily="18" charset="0"/>
              </a:rPr>
              <a:t>suffers long and is kind; love does not envy; love does not parade itself, is not puffed up; </a:t>
            </a:r>
            <a:r>
              <a:rPr lang="en-US" sz="2800" b="1" i="1" baseline="30000" dirty="0" smtClean="0">
                <a:effectLst>
                  <a:outerShdw blurRad="38100" dist="38100" dir="2700000" algn="tl">
                    <a:srgbClr val="000000">
                      <a:alpha val="43137"/>
                    </a:srgbClr>
                  </a:outerShdw>
                </a:effectLst>
                <a:latin typeface="Georgia" panose="02040502050405020303" pitchFamily="18" charset="0"/>
              </a:rPr>
              <a:t>5</a:t>
            </a:r>
            <a:r>
              <a:rPr lang="en-US" sz="2800" i="1" dirty="0" smtClean="0">
                <a:latin typeface="Georgia" panose="02040502050405020303" pitchFamily="18" charset="0"/>
              </a:rPr>
              <a:t>does </a:t>
            </a:r>
            <a:r>
              <a:rPr lang="en-US" sz="2800" i="1" dirty="0">
                <a:latin typeface="Georgia" panose="02040502050405020303" pitchFamily="18" charset="0"/>
              </a:rPr>
              <a:t>not behave rudely, does not seek its own, is not provoked, thinks no evil; </a:t>
            </a:r>
            <a:r>
              <a:rPr lang="en-US" sz="2800" b="1" i="1" baseline="30000" dirty="0" smtClean="0">
                <a:effectLst>
                  <a:outerShdw blurRad="38100" dist="38100" dir="2700000" algn="tl">
                    <a:srgbClr val="000000">
                      <a:alpha val="43137"/>
                    </a:srgbClr>
                  </a:outerShdw>
                </a:effectLst>
                <a:latin typeface="Georgia" panose="02040502050405020303" pitchFamily="18" charset="0"/>
              </a:rPr>
              <a:t>6</a:t>
            </a:r>
            <a:r>
              <a:rPr lang="en-US" sz="2800" i="1" dirty="0" smtClean="0">
                <a:latin typeface="Georgia" panose="02040502050405020303" pitchFamily="18" charset="0"/>
              </a:rPr>
              <a:t>does </a:t>
            </a:r>
            <a:r>
              <a:rPr lang="en-US" sz="2800" i="1" dirty="0">
                <a:latin typeface="Georgia" panose="02040502050405020303" pitchFamily="18" charset="0"/>
              </a:rPr>
              <a:t>not rejoice in iniquity, but rejoices in the truth; </a:t>
            </a:r>
            <a:r>
              <a:rPr lang="en-US" sz="2800" b="1" i="1" baseline="30000" dirty="0" smtClean="0">
                <a:effectLst>
                  <a:outerShdw blurRad="38100" dist="38100" dir="2700000" algn="tl">
                    <a:srgbClr val="000000">
                      <a:alpha val="43137"/>
                    </a:srgbClr>
                  </a:outerShdw>
                </a:effectLst>
                <a:latin typeface="Georgia" panose="02040502050405020303" pitchFamily="18" charset="0"/>
              </a:rPr>
              <a:t>7</a:t>
            </a:r>
            <a:r>
              <a:rPr lang="en-US" sz="2800" i="1" dirty="0" smtClean="0">
                <a:latin typeface="Georgia" panose="02040502050405020303" pitchFamily="18" charset="0"/>
              </a:rPr>
              <a:t>bears </a:t>
            </a:r>
            <a:r>
              <a:rPr lang="en-US" sz="2800" i="1" dirty="0">
                <a:latin typeface="Georgia" panose="02040502050405020303" pitchFamily="18" charset="0"/>
              </a:rPr>
              <a:t>all things, believes all things, hopes all things, endures all things.</a:t>
            </a:r>
          </a:p>
        </p:txBody>
      </p:sp>
      <p:sp>
        <p:nvSpPr>
          <p:cNvPr id="6" name="Title 1"/>
          <p:cNvSpPr>
            <a:spLocks noGrp="1"/>
          </p:cNvSpPr>
          <p:nvPr>
            <p:ph type="title"/>
          </p:nvPr>
        </p:nvSpPr>
        <p:spPr>
          <a:xfrm>
            <a:off x="313765" y="152400"/>
            <a:ext cx="8686800" cy="82296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13:4-7</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357833778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114300"/>
            <a:ext cx="8686800" cy="82296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13:4-7</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1001" y="1066800"/>
            <a:ext cx="8534400" cy="2092881"/>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After explaining the matchless value of love as the essential ingredient in a fruitful Christian life, Paul gives      a clear, poetic description of </a:t>
            </a:r>
            <a:r>
              <a:rPr lang="en-US" sz="2400" b="1" i="1" dirty="0" smtClean="0">
                <a:effectLst>
                  <a:outerShdw blurRad="38100" dist="38100" dir="2700000" algn="tl">
                    <a:srgbClr val="000000">
                      <a:alpha val="43137"/>
                    </a:srgbClr>
                  </a:outerShdw>
                </a:effectLst>
                <a:latin typeface="Cambria" pitchFamily="18" charset="0"/>
              </a:rPr>
              <a:t>agape</a:t>
            </a:r>
            <a:r>
              <a:rPr lang="en-US" sz="2400" b="1" dirty="0" smtClean="0">
                <a:latin typeface="Cambria" pitchFamily="18" charset="0"/>
              </a:rPr>
              <a:t> love. </a:t>
            </a:r>
          </a:p>
          <a:p>
            <a:pPr indent="457200">
              <a:spcAft>
                <a:spcPts val="1200"/>
              </a:spcAft>
            </a:pPr>
            <a:r>
              <a:rPr lang="en-US" sz="2400" b="1" dirty="0" smtClean="0">
                <a:latin typeface="Cambria" pitchFamily="18" charset="0"/>
              </a:rPr>
              <a:t>He includes some positive aspects (</a:t>
            </a:r>
            <a:r>
              <a:rPr lang="en-US" sz="2400" b="1" i="1" dirty="0" smtClean="0">
                <a:effectLst>
                  <a:outerShdw blurRad="38100" dist="38100" dir="2700000" algn="tl">
                    <a:srgbClr val="000000">
                      <a:alpha val="43137"/>
                    </a:srgbClr>
                  </a:outerShdw>
                </a:effectLst>
                <a:latin typeface="Cambria" pitchFamily="18" charset="0"/>
              </a:rPr>
              <a:t>What love is</a:t>
            </a:r>
            <a:r>
              <a:rPr lang="en-US" sz="2400" b="1" dirty="0" smtClean="0">
                <a:latin typeface="Cambria" pitchFamily="18" charset="0"/>
              </a:rPr>
              <a:t>), and  some negative contrasts (</a:t>
            </a:r>
            <a:r>
              <a:rPr lang="en-US" sz="2400" b="1" i="1" dirty="0" smtClean="0">
                <a:effectLst>
                  <a:outerShdw blurRad="38100" dist="38100" dir="2700000" algn="tl">
                    <a:srgbClr val="000000">
                      <a:alpha val="43137"/>
                    </a:srgbClr>
                  </a:outerShdw>
                </a:effectLst>
                <a:latin typeface="Cambria" pitchFamily="18" charset="0"/>
              </a:rPr>
              <a:t>What love is not</a:t>
            </a:r>
            <a:r>
              <a:rPr lang="en-US" sz="2400" b="1" dirty="0" smtClean="0">
                <a:latin typeface="Cambria" pitchFamily="18" charset="0"/>
              </a:rPr>
              <a:t>).  </a:t>
            </a:r>
            <a:endParaRPr lang="en-US" sz="2400" b="1" dirty="0" smtClean="0">
              <a:latin typeface="Cambria" pitchFamily="18" charset="0"/>
              <a:ea typeface="Cambria" panose="02040503050406030204" pitchFamily="18"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xmlns="" val="0"/>
              </a:ext>
            </a:extLst>
          </a:blip>
          <a:srcRect l="5479" t="4444" r="2284" b="4444"/>
          <a:stretch>
            <a:fillRect/>
          </a:stretch>
        </p:blipFill>
        <p:spPr>
          <a:xfrm>
            <a:off x="457200" y="3200400"/>
            <a:ext cx="8411736" cy="341466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xmlns="" val="223495757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32"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amond(out)">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114300"/>
            <a:ext cx="8686800" cy="82296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13:4-7</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801" y="1066800"/>
            <a:ext cx="8534400" cy="5293757"/>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When we scan the list, we quickly realize that the negative elements precisely describe some of the problems the Corinthian church had been facing.</a:t>
            </a:r>
          </a:p>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rPr>
              <a:t>Love is not jealous </a:t>
            </a:r>
            <a:r>
              <a:rPr lang="en-US" sz="2400" b="1" dirty="0" smtClean="0">
                <a:latin typeface="Cambria" pitchFamily="18" charset="0"/>
              </a:rPr>
              <a:t>– but they were marred by </a:t>
            </a:r>
            <a:r>
              <a:rPr lang="en-US" sz="2400" b="1" i="1" dirty="0" smtClean="0">
                <a:latin typeface="Cambria" pitchFamily="18" charset="0"/>
              </a:rPr>
              <a:t>“jealousy and strife”</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3:3</a:t>
            </a:r>
            <a:r>
              <a:rPr lang="en-US" sz="2400" b="1" dirty="0" smtClean="0">
                <a:latin typeface="Cambria" pitchFamily="18" charset="0"/>
              </a:rPr>
              <a:t>).</a:t>
            </a:r>
          </a:p>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rPr>
              <a:t>Love does not brag </a:t>
            </a:r>
            <a:r>
              <a:rPr lang="en-US" sz="2400" b="1" dirty="0" smtClean="0">
                <a:latin typeface="Cambria" pitchFamily="18" charset="0"/>
              </a:rPr>
              <a:t>– but they were </a:t>
            </a:r>
            <a:r>
              <a:rPr lang="en-US" sz="2400" b="1" i="1" dirty="0" smtClean="0">
                <a:latin typeface="Cambria" pitchFamily="18" charset="0"/>
              </a:rPr>
              <a:t>“boastful”</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4:7</a:t>
            </a:r>
            <a:r>
              <a:rPr lang="en-US" sz="2400" b="1" dirty="0" smtClean="0">
                <a:latin typeface="Cambria" pitchFamily="18" charset="0"/>
              </a:rPr>
              <a:t>). </a:t>
            </a:r>
          </a:p>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Love is not arrogant </a:t>
            </a:r>
            <a:r>
              <a:rPr lang="en-US" sz="2400" b="1" dirty="0" smtClean="0">
                <a:latin typeface="Cambria" pitchFamily="18" charset="0"/>
                <a:ea typeface="Cambria" panose="02040503050406030204" pitchFamily="18" charset="0"/>
              </a:rPr>
              <a:t>– but they had allowed </a:t>
            </a:r>
            <a:r>
              <a:rPr lang="en-US" sz="2400" b="1" i="1" dirty="0" smtClean="0">
                <a:latin typeface="Cambria" pitchFamily="18" charset="0"/>
                <a:ea typeface="Cambria" panose="02040503050406030204" pitchFamily="18" charset="0"/>
              </a:rPr>
              <a:t>“arrogance to flourish”</a:t>
            </a:r>
            <a:r>
              <a:rPr lang="en-US" sz="2400" b="1" dirty="0" smtClean="0">
                <a:latin typeface="Cambria"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itchFamily="18" charset="0"/>
                <a:ea typeface="Cambria" panose="02040503050406030204" pitchFamily="18" charset="0"/>
              </a:rPr>
              <a:t>4:18-19</a:t>
            </a:r>
            <a:r>
              <a:rPr lang="en-US" sz="2400" b="1" dirty="0" smtClean="0">
                <a:latin typeface="Cambria" pitchFamily="18" charset="0"/>
                <a:ea typeface="Cambria" panose="02040503050406030204" pitchFamily="18" charset="0"/>
              </a:rPr>
              <a:t>).</a:t>
            </a:r>
          </a:p>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Love does not act unbecomingly </a:t>
            </a:r>
            <a:r>
              <a:rPr lang="en-US" sz="2400" b="1" dirty="0" smtClean="0">
                <a:latin typeface="Cambria" pitchFamily="18" charset="0"/>
                <a:ea typeface="Cambria" panose="02040503050406030204" pitchFamily="18" charset="0"/>
              </a:rPr>
              <a:t>– but they tolerated </a:t>
            </a:r>
            <a:r>
              <a:rPr lang="en-US" sz="2400" b="1" i="1" dirty="0" smtClean="0">
                <a:latin typeface="Cambria" pitchFamily="18" charset="0"/>
                <a:ea typeface="Cambria" panose="02040503050406030204" pitchFamily="18" charset="0"/>
              </a:rPr>
              <a:t>“shameful and disgraceful intrusions”</a:t>
            </a:r>
            <a:r>
              <a:rPr lang="en-US" sz="2400" b="1" dirty="0" smtClean="0">
                <a:latin typeface="Cambria"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itchFamily="18" charset="0"/>
                <a:ea typeface="Cambria" panose="02040503050406030204" pitchFamily="18" charset="0"/>
              </a:rPr>
              <a:t>6:5</a:t>
            </a:r>
            <a:r>
              <a:rPr lang="en-US" sz="2400" b="1" dirty="0" smtClean="0">
                <a:latin typeface="Cambria" pitchFamily="18" charset="0"/>
                <a:ea typeface="Cambria" panose="02040503050406030204" pitchFamily="18" charset="0"/>
              </a:rPr>
              <a:t>). </a:t>
            </a:r>
          </a:p>
          <a:p>
            <a:pPr indent="457200">
              <a:spcAft>
                <a:spcPts val="1200"/>
              </a:spcAft>
            </a:pP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Love does not seek its own </a:t>
            </a:r>
            <a:r>
              <a:rPr lang="en-US" sz="2400" b="1" dirty="0" smtClean="0">
                <a:latin typeface="Cambria" pitchFamily="18" charset="0"/>
                <a:ea typeface="Cambria" panose="02040503050406030204" pitchFamily="18" charset="0"/>
              </a:rPr>
              <a:t>– but they had spiraled into </a:t>
            </a:r>
            <a:r>
              <a:rPr lang="en-US" sz="2400" b="1" i="1" dirty="0" smtClean="0">
                <a:latin typeface="Cambria" pitchFamily="18" charset="0"/>
                <a:ea typeface="Cambria" panose="02040503050406030204" pitchFamily="18" charset="0"/>
              </a:rPr>
              <a:t>“selfish egotism”</a:t>
            </a:r>
            <a:r>
              <a:rPr lang="en-US" sz="2400" b="1" dirty="0" smtClean="0">
                <a:latin typeface="Cambria"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itchFamily="18" charset="0"/>
                <a:ea typeface="Cambria" panose="02040503050406030204" pitchFamily="18" charset="0"/>
              </a:rPr>
              <a:t>10:24</a:t>
            </a:r>
            <a:r>
              <a:rPr lang="en-US" sz="2400" b="1" dirty="0" smtClean="0">
                <a:latin typeface="Cambria" pitchFamily="18" charset="0"/>
                <a:ea typeface="Cambria" panose="02040503050406030204" pitchFamily="18" charset="0"/>
              </a:rPr>
              <a:t>).   </a:t>
            </a:r>
          </a:p>
        </p:txBody>
      </p:sp>
    </p:spTree>
    <p:extLst>
      <p:ext uri="{BB962C8B-B14F-4D97-AF65-F5344CB8AC3E}">
        <p14:creationId xmlns:p14="http://schemas.microsoft.com/office/powerpoint/2010/main" xmlns="" val="158124206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wipe(left)">
                                      <p:cBhvr>
                                        <p:cTn id="27" dur="1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wipe(left)">
                                      <p:cBhvr>
                                        <p:cTn id="32"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114300"/>
            <a:ext cx="8686800" cy="82296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13:4-7</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9281" y="1115060"/>
            <a:ext cx="8525437" cy="446276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Even though the Corinthian church had plenty of money, an enviable location, countless spiritual gifts, and a legacy of celebrity teachers, they lacked the one thing they most needed – the greatest thing – </a:t>
            </a:r>
            <a:r>
              <a:rPr lang="en-US" sz="2400" b="1" dirty="0" smtClean="0">
                <a:effectLst>
                  <a:outerShdw blurRad="38100" dist="38100" dir="2700000" algn="tl">
                    <a:srgbClr val="000000">
                      <a:alpha val="43137"/>
                    </a:srgbClr>
                  </a:outerShdw>
                </a:effectLst>
                <a:latin typeface="Cambria" pitchFamily="18" charset="0"/>
              </a:rPr>
              <a:t>LOVE</a:t>
            </a:r>
            <a:r>
              <a:rPr lang="en-US" sz="2400" b="1" i="1" dirty="0" smtClean="0">
                <a:effectLst>
                  <a:outerShdw blurRad="38100" dist="38100" dir="2700000" algn="tl">
                    <a:srgbClr val="000000">
                      <a:alpha val="43137"/>
                    </a:srgbClr>
                  </a:outerShdw>
                </a:effectLst>
                <a:latin typeface="Cambria" pitchFamily="18" charset="0"/>
              </a:rPr>
              <a:t>!</a:t>
            </a:r>
          </a:p>
          <a:p>
            <a:pPr indent="457200">
              <a:spcAft>
                <a:spcPts val="1200"/>
              </a:spcAft>
            </a:pPr>
            <a:r>
              <a:rPr lang="en-US" sz="2400" b="1" dirty="0" smtClean="0">
                <a:latin typeface="Cambria" pitchFamily="18" charset="0"/>
              </a:rPr>
              <a:t>The Corinthians were infatuated with the things they had – the trappings of religion, the incidentals of life,  the external forms. </a:t>
            </a:r>
          </a:p>
          <a:p>
            <a:pPr indent="457200">
              <a:spcAft>
                <a:spcPts val="1200"/>
              </a:spcAft>
            </a:pPr>
            <a:r>
              <a:rPr lang="en-US" sz="2400" b="1" dirty="0" smtClean="0">
                <a:latin typeface="Cambria" pitchFamily="18" charset="0"/>
              </a:rPr>
              <a:t>Instead, they should have striven for love. That powerful  fruit of the Spirit that would have transformed even the trappings into treasures of transformation and the incidentals into tools to build up the body of Christ. </a:t>
            </a:r>
          </a:p>
        </p:txBody>
      </p:sp>
    </p:spTree>
    <p:extLst>
      <p:ext uri="{BB962C8B-B14F-4D97-AF65-F5344CB8AC3E}">
        <p14:creationId xmlns:p14="http://schemas.microsoft.com/office/powerpoint/2010/main" xmlns="" val="387624242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94715" y="1143000"/>
            <a:ext cx="8662148" cy="5141813"/>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600" b="1" i="1" baseline="30000" dirty="0" smtClean="0">
                <a:effectLst>
                  <a:outerShdw blurRad="38100" dist="38100" dir="2700000" algn="tl">
                    <a:srgbClr val="000000">
                      <a:alpha val="43137"/>
                    </a:srgbClr>
                  </a:outerShdw>
                </a:effectLst>
                <a:latin typeface="Georgia" panose="02040502050405020303" pitchFamily="18" charset="0"/>
              </a:rPr>
              <a:t>8</a:t>
            </a:r>
            <a:r>
              <a:rPr lang="en-US" sz="2600" i="1" dirty="0" smtClean="0">
                <a:latin typeface="Georgia" panose="02040502050405020303" pitchFamily="18" charset="0"/>
              </a:rPr>
              <a:t>Love </a:t>
            </a:r>
            <a:r>
              <a:rPr lang="en-US" sz="2600" i="1" dirty="0">
                <a:latin typeface="Georgia" panose="02040502050405020303" pitchFamily="18" charset="0"/>
              </a:rPr>
              <a:t>never fails. But whether there are prophecies, they will fail; whether there are tongues, they </a:t>
            </a:r>
            <a:r>
              <a:rPr lang="en-US" sz="2600" i="1" dirty="0" smtClean="0">
                <a:latin typeface="Georgia" panose="02040502050405020303" pitchFamily="18" charset="0"/>
              </a:rPr>
              <a:t>will </a:t>
            </a:r>
            <a:r>
              <a:rPr lang="en-US" sz="2600" i="1" dirty="0">
                <a:latin typeface="Georgia" panose="02040502050405020303" pitchFamily="18" charset="0"/>
              </a:rPr>
              <a:t>cease; whether there is knowledge, it will </a:t>
            </a:r>
            <a:r>
              <a:rPr lang="en-US" sz="2600" i="1" dirty="0" smtClean="0">
                <a:latin typeface="Georgia" panose="02040502050405020303" pitchFamily="18" charset="0"/>
              </a:rPr>
              <a:t>vanish away. </a:t>
            </a:r>
            <a:r>
              <a:rPr lang="en-US" sz="2600" b="1" i="1" baseline="30000" dirty="0" smtClean="0">
                <a:effectLst>
                  <a:outerShdw blurRad="38100" dist="38100" dir="2700000" algn="tl">
                    <a:srgbClr val="000000">
                      <a:alpha val="43137"/>
                    </a:srgbClr>
                  </a:outerShdw>
                </a:effectLst>
                <a:latin typeface="Georgia" panose="02040502050405020303" pitchFamily="18" charset="0"/>
              </a:rPr>
              <a:t>9</a:t>
            </a:r>
            <a:r>
              <a:rPr lang="en-US" sz="2600" i="1" dirty="0" smtClean="0">
                <a:latin typeface="Georgia" panose="02040502050405020303" pitchFamily="18" charset="0"/>
              </a:rPr>
              <a:t>For </a:t>
            </a:r>
            <a:r>
              <a:rPr lang="en-US" sz="2600" i="1" dirty="0">
                <a:latin typeface="Georgia" panose="02040502050405020303" pitchFamily="18" charset="0"/>
              </a:rPr>
              <a:t>we know in part and we prophesy in part</a:t>
            </a:r>
            <a:r>
              <a:rPr lang="en-US" sz="2600" i="1" dirty="0" smtClean="0">
                <a:latin typeface="Georgia" panose="02040502050405020303" pitchFamily="18" charset="0"/>
              </a:rPr>
              <a:t>. </a:t>
            </a:r>
            <a:r>
              <a:rPr lang="en-US" sz="2600" i="1" dirty="0">
                <a:latin typeface="Georgia" panose="02040502050405020303" pitchFamily="18" charset="0"/>
              </a:rPr>
              <a:t> </a:t>
            </a:r>
            <a:r>
              <a:rPr lang="en-US" sz="2600" b="1" i="1" baseline="30000" dirty="0" smtClean="0">
                <a:effectLst>
                  <a:outerShdw blurRad="38100" dist="38100" dir="2700000" algn="tl">
                    <a:srgbClr val="000000">
                      <a:alpha val="43137"/>
                    </a:srgbClr>
                  </a:outerShdw>
                </a:effectLst>
                <a:latin typeface="Georgia" panose="02040502050405020303" pitchFamily="18" charset="0"/>
              </a:rPr>
              <a:t>10</a:t>
            </a:r>
            <a:r>
              <a:rPr lang="en-US" sz="2600" i="1" dirty="0" smtClean="0">
                <a:latin typeface="Georgia" panose="02040502050405020303" pitchFamily="18" charset="0"/>
              </a:rPr>
              <a:t>But </a:t>
            </a:r>
            <a:r>
              <a:rPr lang="en-US" sz="2600" i="1" dirty="0">
                <a:latin typeface="Georgia" panose="02040502050405020303" pitchFamily="18" charset="0"/>
              </a:rPr>
              <a:t>when that which is perfect has come, then that which is in part will be done away</a:t>
            </a:r>
            <a:r>
              <a:rPr lang="en-US" sz="2600" i="1" dirty="0" smtClean="0">
                <a:latin typeface="Georgia" panose="02040502050405020303" pitchFamily="18" charset="0"/>
              </a:rPr>
              <a:t>.  </a:t>
            </a:r>
            <a:r>
              <a:rPr lang="en-US" sz="2600" b="1" i="1" baseline="30000" dirty="0" smtClean="0">
                <a:effectLst>
                  <a:outerShdw blurRad="38100" dist="38100" dir="2700000" algn="tl">
                    <a:srgbClr val="000000">
                      <a:alpha val="43137"/>
                    </a:srgbClr>
                  </a:outerShdw>
                </a:effectLst>
                <a:latin typeface="Georgia" panose="02040502050405020303" pitchFamily="18" charset="0"/>
              </a:rPr>
              <a:t>11</a:t>
            </a:r>
            <a:r>
              <a:rPr lang="en-US" sz="2600" i="1" dirty="0" smtClean="0">
                <a:latin typeface="Georgia" panose="02040502050405020303" pitchFamily="18" charset="0"/>
              </a:rPr>
              <a:t>When </a:t>
            </a:r>
            <a:r>
              <a:rPr lang="en-US" sz="2600" i="1" dirty="0">
                <a:latin typeface="Georgia" panose="02040502050405020303" pitchFamily="18" charset="0"/>
              </a:rPr>
              <a:t>I was a child, I spoke as a child, I understood as a child, I thought as a child; but when I became a man, I put away </a:t>
            </a:r>
            <a:r>
              <a:rPr lang="en-US" sz="2600" i="1" dirty="0" smtClean="0">
                <a:latin typeface="Georgia" panose="02040502050405020303" pitchFamily="18" charset="0"/>
              </a:rPr>
              <a:t>childish things. </a:t>
            </a:r>
            <a:r>
              <a:rPr lang="en-US" sz="2600" b="1" i="1" baseline="30000" dirty="0" smtClean="0">
                <a:effectLst>
                  <a:outerShdw blurRad="38100" dist="38100" dir="2700000" algn="tl">
                    <a:srgbClr val="000000">
                      <a:alpha val="43137"/>
                    </a:srgbClr>
                  </a:outerShdw>
                </a:effectLst>
                <a:latin typeface="Georgia" panose="02040502050405020303" pitchFamily="18" charset="0"/>
              </a:rPr>
              <a:t>12</a:t>
            </a:r>
            <a:r>
              <a:rPr lang="en-US" sz="2600" i="1" dirty="0" smtClean="0">
                <a:latin typeface="Georgia" panose="02040502050405020303" pitchFamily="18" charset="0"/>
              </a:rPr>
              <a:t>For</a:t>
            </a:r>
            <a:r>
              <a:rPr lang="en-US" sz="2600" i="1" dirty="0">
                <a:latin typeface="Georgia" panose="02040502050405020303" pitchFamily="18" charset="0"/>
              </a:rPr>
              <a:t> now we see in a mirror, dimly, but then face to face. Now I know in part, but then I shall know just as </a:t>
            </a:r>
            <a:r>
              <a:rPr lang="en-US" sz="2600" i="1" dirty="0" smtClean="0">
                <a:latin typeface="Georgia" panose="02040502050405020303" pitchFamily="18" charset="0"/>
              </a:rPr>
              <a:t>  I </a:t>
            </a:r>
            <a:r>
              <a:rPr lang="en-US" sz="2600" i="1" dirty="0">
                <a:latin typeface="Georgia" panose="02040502050405020303" pitchFamily="18" charset="0"/>
              </a:rPr>
              <a:t>also am known</a:t>
            </a:r>
            <a:r>
              <a:rPr lang="en-US" sz="2600" i="1" dirty="0" smtClean="0">
                <a:latin typeface="Georgia" panose="02040502050405020303" pitchFamily="18" charset="0"/>
              </a:rPr>
              <a:t>.  </a:t>
            </a:r>
            <a:r>
              <a:rPr lang="en-US" sz="2600" b="1" i="1" baseline="30000" dirty="0" smtClean="0">
                <a:effectLst>
                  <a:outerShdw blurRad="38100" dist="38100" dir="2700000" algn="tl">
                    <a:srgbClr val="000000">
                      <a:alpha val="43137"/>
                    </a:srgbClr>
                  </a:outerShdw>
                </a:effectLst>
                <a:latin typeface="Georgia" panose="02040502050405020303" pitchFamily="18" charset="0"/>
              </a:rPr>
              <a:t>13</a:t>
            </a:r>
            <a:r>
              <a:rPr lang="en-US" sz="2600" i="1" dirty="0" smtClean="0">
                <a:latin typeface="Georgia" panose="02040502050405020303" pitchFamily="18" charset="0"/>
              </a:rPr>
              <a:t>And </a:t>
            </a:r>
            <a:r>
              <a:rPr lang="en-US" sz="2600" i="1" dirty="0">
                <a:latin typeface="Georgia" panose="02040502050405020303" pitchFamily="18" charset="0"/>
              </a:rPr>
              <a:t>now abide faith, hope, love, these three; but the greatest of these is love.</a:t>
            </a:r>
          </a:p>
        </p:txBody>
      </p:sp>
      <p:sp>
        <p:nvSpPr>
          <p:cNvPr id="6" name="Title 1"/>
          <p:cNvSpPr>
            <a:spLocks noGrp="1"/>
          </p:cNvSpPr>
          <p:nvPr>
            <p:ph type="title"/>
          </p:nvPr>
        </p:nvSpPr>
        <p:spPr>
          <a:xfrm>
            <a:off x="313765" y="152400"/>
            <a:ext cx="8686800" cy="82296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13:8-13</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410457818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114300"/>
            <a:ext cx="8686800" cy="82296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13:8-13</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9281" y="1066800"/>
            <a:ext cx="8525437" cy="535531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Paul adds one final characteristic of love to his list: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Love never fails</a:t>
            </a:r>
            <a:r>
              <a:rPr lang="en-US" sz="2400" b="1" i="1" dirty="0" smtClean="0">
                <a:latin typeface="Cambria" pitchFamily="18" charset="0"/>
              </a:rPr>
              <a:t>”</a:t>
            </a:r>
            <a:r>
              <a:rPr lang="en-US" sz="2400" b="1" dirty="0" smtClean="0">
                <a:latin typeface="Cambria" pitchFamily="18" charset="0"/>
              </a:rPr>
              <a:t>(</a:t>
            </a:r>
            <a:r>
              <a:rPr lang="en-US" sz="2400" b="1" dirty="0">
                <a:effectLst>
                  <a:outerShdw blurRad="38100" dist="38100" dir="2700000" algn="tl">
                    <a:srgbClr val="000000">
                      <a:alpha val="43137"/>
                    </a:srgbClr>
                  </a:outerShdw>
                </a:effectLst>
                <a:latin typeface="Cambria" pitchFamily="18" charset="0"/>
              </a:rPr>
              <a:t>13:8</a:t>
            </a:r>
            <a:r>
              <a:rPr lang="en-US" sz="2400" b="1" dirty="0">
                <a:latin typeface="Cambria" pitchFamily="18" charset="0"/>
              </a:rPr>
              <a:t>). </a:t>
            </a:r>
            <a:r>
              <a:rPr lang="en-US" sz="2400" b="1" dirty="0" smtClean="0">
                <a:latin typeface="Cambria" pitchFamily="18" charset="0"/>
              </a:rPr>
              <a:t> At </a:t>
            </a:r>
            <a:r>
              <a:rPr lang="en-US" sz="2400" b="1" dirty="0">
                <a:latin typeface="Cambria" pitchFamily="18" charset="0"/>
              </a:rPr>
              <a:t>first glance, this might suggest that love itself can be trusted never to let us down. </a:t>
            </a:r>
            <a:endParaRPr lang="en-US" sz="2400" b="1" dirty="0" smtClean="0">
              <a:latin typeface="Cambria" pitchFamily="18" charset="0"/>
            </a:endParaRPr>
          </a:p>
          <a:p>
            <a:pPr indent="457200">
              <a:spcAft>
                <a:spcPts val="1200"/>
              </a:spcAft>
            </a:pPr>
            <a:r>
              <a:rPr lang="en-US" sz="2400" b="1" dirty="0" smtClean="0">
                <a:latin typeface="Cambria" pitchFamily="18" charset="0"/>
              </a:rPr>
              <a:t>However, in context, Paul contrasts the ever-abiding, never-terminating permanence of love with the temporary nature of some of the gifts and experiences with which the Corinthians were so enamored. </a:t>
            </a:r>
          </a:p>
          <a:p>
            <a:pPr indent="457200">
              <a:spcAft>
                <a:spcPts val="1200"/>
              </a:spcAft>
            </a:pPr>
            <a:r>
              <a:rPr lang="en-US" sz="2400" b="1" dirty="0" smtClean="0">
                <a:latin typeface="Cambria" pitchFamily="18" charset="0"/>
              </a:rPr>
              <a:t>Love never collapses, never fades, never loses hope, and never ends.  Because it is an essential part of God’s own nature (</a:t>
            </a:r>
            <a:r>
              <a:rPr lang="en-US" sz="2400" b="1" dirty="0" smtClean="0">
                <a:effectLst>
                  <a:outerShdw blurRad="38100" dist="38100" dir="2700000" algn="tl">
                    <a:srgbClr val="000000">
                      <a:alpha val="43137"/>
                    </a:srgbClr>
                  </a:outerShdw>
                </a:effectLst>
                <a:latin typeface="Cambria" pitchFamily="18" charset="0"/>
              </a:rPr>
              <a:t>1John 4:8</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agape</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love</a:t>
            </a:r>
            <a:r>
              <a:rPr lang="en-US" sz="2400" b="1" dirty="0" smtClean="0">
                <a:latin typeface="Cambria" pitchFamily="18" charset="0"/>
              </a:rPr>
              <a:t> will continue forever. </a:t>
            </a:r>
          </a:p>
          <a:p>
            <a:pPr indent="457200">
              <a:spcAft>
                <a:spcPts val="1200"/>
              </a:spcAft>
            </a:pPr>
            <a:r>
              <a:rPr lang="en-US" sz="2400" b="1" dirty="0" smtClean="0">
                <a:latin typeface="Cambria" pitchFamily="18" charset="0"/>
              </a:rPr>
              <a:t>Against the permanence of love, Paul juxtaposes </a:t>
            </a:r>
            <a:r>
              <a:rPr lang="en-US" sz="2400" b="1" i="1" u="sng" dirty="0" smtClean="0">
                <a:latin typeface="Cambria" pitchFamily="18" charset="0"/>
              </a:rPr>
              <a:t>three</a:t>
            </a:r>
            <a:r>
              <a:rPr lang="en-US" sz="2400" b="1" dirty="0" smtClean="0">
                <a:latin typeface="Cambria" pitchFamily="18" charset="0"/>
              </a:rPr>
              <a:t> </a:t>
            </a:r>
            <a:r>
              <a:rPr lang="en-US" sz="2400" b="1" i="1" u="sng" dirty="0" smtClean="0">
                <a:latin typeface="Cambria" pitchFamily="18" charset="0"/>
              </a:rPr>
              <a:t>gifts</a:t>
            </a:r>
            <a:r>
              <a:rPr lang="en-US" sz="2400" b="1" dirty="0" smtClean="0">
                <a:latin typeface="Cambria" pitchFamily="18" charset="0"/>
              </a:rPr>
              <a:t> that will fade away with time: prophecy, tongues, and knowledge (</a:t>
            </a:r>
            <a:r>
              <a:rPr lang="en-US" sz="2400" b="1" dirty="0" smtClean="0">
                <a:effectLst>
                  <a:outerShdw blurRad="38100" dist="38100" dir="2700000" algn="tl">
                    <a:srgbClr val="000000">
                      <a:alpha val="43137"/>
                    </a:srgbClr>
                  </a:outerShdw>
                </a:effectLst>
                <a:latin typeface="Cambria" pitchFamily="18" charset="0"/>
              </a:rPr>
              <a:t>13:8</a:t>
            </a:r>
            <a:r>
              <a:rPr lang="en-US" sz="2400" b="1" dirty="0" smtClean="0">
                <a:latin typeface="Cambria" pitchFamily="18" charset="0"/>
              </a:rPr>
              <a:t>). </a:t>
            </a:r>
          </a:p>
        </p:txBody>
      </p:sp>
    </p:spTree>
    <p:extLst>
      <p:ext uri="{BB962C8B-B14F-4D97-AF65-F5344CB8AC3E}">
        <p14:creationId xmlns:p14="http://schemas.microsoft.com/office/powerpoint/2010/main" xmlns="" val="198840646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114300"/>
            <a:ext cx="8686800" cy="82296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13:8-13</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9963" y="1066800"/>
            <a:ext cx="8525437" cy="4985980"/>
          </a:xfrm>
          <a:prstGeom prst="rect">
            <a:avLst/>
          </a:prstGeom>
          <a:noFill/>
          <a:effectLst/>
        </p:spPr>
        <p:txBody>
          <a:bodyPr wrap="square" rtlCol="0">
            <a:spAutoFit/>
          </a:bodyPr>
          <a:lstStyle/>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PROPHECY</a:t>
            </a:r>
            <a:r>
              <a:rPr lang="en-US" sz="2400" b="1" dirty="0" smtClean="0">
                <a:latin typeface="Cambria" pitchFamily="18" charset="0"/>
              </a:rPr>
              <a:t> – the ability to pronounce the revelations of God with divine prophetic authority –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will be done away</a:t>
            </a:r>
            <a:r>
              <a:rPr lang="en-US" sz="2400" b="1" i="1" dirty="0" smtClean="0">
                <a:latin typeface="Cambria" pitchFamily="18" charset="0"/>
              </a:rPr>
              <a:t>.”</a:t>
            </a:r>
            <a:r>
              <a:rPr lang="en-US" sz="2400" b="1" dirty="0" smtClean="0">
                <a:latin typeface="Cambria" pitchFamily="18" charset="0"/>
              </a:rPr>
              <a:t> </a:t>
            </a:r>
          </a:p>
          <a:p>
            <a:pPr indent="457200">
              <a:spcAft>
                <a:spcPts val="1200"/>
              </a:spcAft>
            </a:pPr>
            <a:r>
              <a:rPr lang="en-US" sz="2400" b="1" dirty="0" smtClean="0">
                <a:latin typeface="Cambria" pitchFamily="18" charset="0"/>
              </a:rPr>
              <a:t>This suggest that the gift of prophecy will be done away by some external force or condition that will render it obsolete. </a:t>
            </a:r>
          </a:p>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TONGUES</a:t>
            </a:r>
            <a:r>
              <a:rPr lang="en-US" sz="2400" b="1" dirty="0" smtClean="0">
                <a:latin typeface="Cambria" pitchFamily="18" charset="0"/>
              </a:rPr>
              <a:t> – one of the Corinthians favorite gifts, Paul points out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will cease</a:t>
            </a:r>
            <a:r>
              <a:rPr lang="en-US" sz="2400" b="1" i="1" dirty="0" smtClean="0">
                <a:latin typeface="Cambria" pitchFamily="18" charset="0"/>
              </a:rPr>
              <a:t>.”</a:t>
            </a:r>
            <a:r>
              <a:rPr lang="en-US" sz="2400" b="1" dirty="0" smtClean="0">
                <a:latin typeface="Cambria" pitchFamily="18" charset="0"/>
              </a:rPr>
              <a:t>  The Greek word here indicates that its function will come to a stop in and of itself. </a:t>
            </a:r>
          </a:p>
          <a:p>
            <a:pPr indent="457200">
              <a:spcAft>
                <a:spcPts val="1200"/>
              </a:spcAft>
            </a:pPr>
            <a:r>
              <a:rPr lang="en-US" sz="2400" b="1" dirty="0" smtClean="0">
                <a:latin typeface="Cambria" pitchFamily="18" charset="0"/>
              </a:rPr>
              <a:t>What a sobering thought for the puffed-up, tongue speakers in Corinth who thought themselves so grand. That one day the very experience they used to set themselves up above the rest would simply just peter out. </a:t>
            </a:r>
          </a:p>
        </p:txBody>
      </p:sp>
    </p:spTree>
    <p:extLst>
      <p:ext uri="{BB962C8B-B14F-4D97-AF65-F5344CB8AC3E}">
        <p14:creationId xmlns:p14="http://schemas.microsoft.com/office/powerpoint/2010/main" xmlns="" val="267531354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72035" y="38100"/>
            <a:ext cx="8534400" cy="82296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a:t>
            </a:r>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Introduction</a:t>
            </a:r>
          </a:p>
        </p:txBody>
      </p:sp>
      <p:pic>
        <p:nvPicPr>
          <p:cNvPr id="7" name="Picture 5" descr="Scroll.png"/>
          <p:cNvPicPr>
            <a:picLocks noChangeAspect="1"/>
          </p:cNvPicPr>
          <p:nvPr/>
        </p:nvPicPr>
        <p:blipFill>
          <a:blip r:embed="rId3" cstate="print"/>
          <a:srcRect/>
          <a:stretch>
            <a:fillRect/>
          </a:stretch>
        </p:blipFill>
        <p:spPr bwMode="auto">
          <a:xfrm>
            <a:off x="7239000" y="2286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8" name="TextBox 7"/>
          <p:cNvSpPr txBox="1"/>
          <p:nvPr/>
        </p:nvSpPr>
        <p:spPr>
          <a:xfrm>
            <a:off x="372035" y="861060"/>
            <a:ext cx="8609480" cy="6078587"/>
          </a:xfrm>
          <a:prstGeom prst="rect">
            <a:avLst/>
          </a:prstGeom>
          <a:noFill/>
          <a:effectLst/>
        </p:spPr>
        <p:txBody>
          <a:bodyPr wrap="square" rtlCol="0">
            <a:spAutoFit/>
          </a:bodyPr>
          <a:lstStyle/>
          <a:p>
            <a:pPr>
              <a:tabLst>
                <a:tab pos="457200" algn="l"/>
              </a:tabLst>
            </a:pPr>
            <a:r>
              <a:rPr lang="en-US" sz="2400" b="1" dirty="0" smtClean="0">
                <a:latin typeface="Cambria" panose="02040503050406030204" pitchFamily="18" charset="0"/>
                <a:ea typeface="Cambria" panose="02040503050406030204" pitchFamily="18" charset="0"/>
              </a:rPr>
              <a:t>	</a:t>
            </a:r>
            <a:r>
              <a:rPr lang="en-US" sz="2250" b="1" dirty="0" smtClean="0">
                <a:latin typeface="Cambria" panose="02040503050406030204" pitchFamily="18" charset="0"/>
                <a:ea typeface="Cambria" panose="02040503050406030204" pitchFamily="18" charset="0"/>
              </a:rPr>
              <a:t>As we continue our study in First</a:t>
            </a:r>
            <a:r>
              <a:rPr lang="en-US" sz="2250" b="1" dirty="0" smtClean="0">
                <a:solidFill>
                  <a:srgbClr val="C00000"/>
                </a:solidFill>
                <a:latin typeface="Cambria" panose="02040503050406030204" pitchFamily="18" charset="0"/>
                <a:ea typeface="Cambria" panose="02040503050406030204" pitchFamily="18" charset="0"/>
              </a:rPr>
              <a:t> </a:t>
            </a:r>
            <a:r>
              <a:rPr lang="en-US" sz="2250" b="1" dirty="0" smtClean="0">
                <a:latin typeface="Cambria" panose="02040503050406030204" pitchFamily="18" charset="0"/>
                <a:ea typeface="Cambria" panose="02040503050406030204" pitchFamily="18" charset="0"/>
              </a:rPr>
              <a:t>Corinthians, we want          to remember that the theme of this letter revolves around </a:t>
            </a:r>
            <a:r>
              <a:rPr lang="en-US" sz="22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Christian Conduct </a:t>
            </a:r>
            <a:r>
              <a:rPr lang="en-US" sz="2250" b="1" dirty="0" smtClean="0">
                <a:latin typeface="Cambria" panose="02040503050406030204" pitchFamily="18" charset="0"/>
                <a:ea typeface="Cambria" panose="02040503050406030204" pitchFamily="18" charset="0"/>
              </a:rPr>
              <a:t>in the local church and how it influences  </a:t>
            </a:r>
            <a:r>
              <a:rPr lang="en-US" sz="22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unity</a:t>
            </a:r>
            <a:r>
              <a:rPr lang="en-US" sz="22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25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2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discipline</a:t>
            </a:r>
            <a:r>
              <a:rPr lang="en-US" sz="2250" b="1" i="1" dirty="0" smtClean="0">
                <a:latin typeface="Cambria" panose="02040503050406030204" pitchFamily="18" charset="0"/>
                <a:ea typeface="Cambria" panose="02040503050406030204" pitchFamily="18" charset="0"/>
              </a:rPr>
              <a:t>,</a:t>
            </a:r>
            <a:r>
              <a:rPr lang="en-US" sz="2250" b="1" dirty="0" smtClean="0">
                <a:latin typeface="Cambria" panose="02040503050406030204" pitchFamily="18" charset="0"/>
                <a:ea typeface="Cambria" panose="02040503050406030204" pitchFamily="18" charset="0"/>
              </a:rPr>
              <a:t> </a:t>
            </a:r>
            <a:r>
              <a:rPr lang="en-US" sz="2250" b="1" i="1" dirty="0" smtClean="0">
                <a:latin typeface="Cambria" panose="02040503050406030204" pitchFamily="18" charset="0"/>
                <a:ea typeface="Cambria" panose="02040503050406030204" pitchFamily="18" charset="0"/>
              </a:rPr>
              <a:t>and</a:t>
            </a:r>
            <a:r>
              <a:rPr lang="en-US" sz="2250" b="1" dirty="0" smtClean="0">
                <a:latin typeface="Cambria" panose="02040503050406030204" pitchFamily="18" charset="0"/>
                <a:ea typeface="Cambria" panose="02040503050406030204" pitchFamily="18" charset="0"/>
              </a:rPr>
              <a:t> </a:t>
            </a:r>
            <a:r>
              <a:rPr lang="en-US" sz="22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spiritual</a:t>
            </a:r>
            <a:r>
              <a:rPr lang="en-US" sz="22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2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growth</a:t>
            </a:r>
            <a:r>
              <a:rPr lang="en-US" sz="22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250" b="1" dirty="0" smtClean="0">
                <a:latin typeface="Cambria" panose="02040503050406030204" pitchFamily="18" charset="0"/>
                <a:ea typeface="Cambria" panose="02040503050406030204" pitchFamily="18" charset="0"/>
              </a:rPr>
              <a:t>… </a:t>
            </a:r>
          </a:p>
          <a:p>
            <a:pPr>
              <a:tabLst>
                <a:tab pos="457200" algn="l"/>
              </a:tabLst>
            </a:pPr>
            <a:endParaRPr lang="en-US" sz="1000" b="1" dirty="0" smtClean="0">
              <a:latin typeface="Cambria" panose="02040503050406030204" pitchFamily="18" charset="0"/>
              <a:ea typeface="Cambria" panose="02040503050406030204" pitchFamily="18" charset="0"/>
            </a:endParaRPr>
          </a:p>
          <a:p>
            <a:pPr>
              <a:tabLst>
                <a:tab pos="457200" algn="l"/>
              </a:tabLst>
            </a:pPr>
            <a:r>
              <a:rPr lang="en-US" sz="2300" b="1" dirty="0" smtClean="0">
                <a:latin typeface="Cambria" panose="02040503050406030204" pitchFamily="18" charset="0"/>
                <a:ea typeface="Cambria" panose="02040503050406030204" pitchFamily="18" charset="0"/>
              </a:rPr>
              <a:t>	 </a:t>
            </a:r>
            <a:r>
              <a:rPr lang="en-US" sz="2250" b="1" dirty="0" smtClean="0">
                <a:latin typeface="Cambria" panose="02040503050406030204" pitchFamily="18" charset="0"/>
                <a:ea typeface="Cambria" panose="02040503050406030204" pitchFamily="18" charset="0"/>
              </a:rPr>
              <a:t>Again, the primary issue in the church at Corinth was </a:t>
            </a:r>
            <a:r>
              <a:rPr lang="en-US" sz="2250" b="1" i="1" dirty="0" smtClean="0">
                <a:latin typeface="Cambria" panose="02040503050406030204" pitchFamily="18" charset="0"/>
                <a:ea typeface="Cambria" panose="02040503050406030204" pitchFamily="18" charset="0"/>
              </a:rPr>
              <a:t>“</a:t>
            </a:r>
            <a:r>
              <a:rPr lang="en-US" sz="22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Progressive Sanctification</a:t>
            </a:r>
            <a:r>
              <a:rPr lang="en-US" sz="2250" b="1" i="1" dirty="0" smtClean="0">
                <a:latin typeface="Cambria" panose="02040503050406030204" pitchFamily="18" charset="0"/>
                <a:ea typeface="Cambria" panose="02040503050406030204" pitchFamily="18" charset="0"/>
              </a:rPr>
              <a:t>”</a:t>
            </a:r>
            <a:r>
              <a:rPr lang="en-US" sz="2250" b="1" dirty="0" smtClean="0">
                <a:latin typeface="Cambria" panose="02040503050406030204" pitchFamily="18" charset="0"/>
                <a:ea typeface="Cambria" panose="02040503050406030204" pitchFamily="18" charset="0"/>
              </a:rPr>
              <a:t> – the development of Holy character and the application of Christian principles and discipline on an individual and corporate level.  So the corrective in this letter is </a:t>
            </a:r>
            <a:r>
              <a:rPr lang="en-US" sz="22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behavior</a:t>
            </a:r>
            <a:r>
              <a:rPr lang="en-US" sz="2250" b="1" dirty="0" smtClean="0">
                <a:latin typeface="Cambria" panose="02040503050406030204" pitchFamily="18" charset="0"/>
                <a:ea typeface="Cambria" panose="02040503050406030204" pitchFamily="18" charset="0"/>
              </a:rPr>
              <a:t> rather than </a:t>
            </a:r>
            <a:r>
              <a:rPr lang="en-US" sz="225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doctrine</a:t>
            </a:r>
            <a:r>
              <a:rPr lang="en-US" sz="2250" b="1" i="1" dirty="0" smtClean="0">
                <a:latin typeface="Cambria" panose="02040503050406030204" pitchFamily="18" charset="0"/>
                <a:ea typeface="Cambria" panose="02040503050406030204" pitchFamily="18" charset="0"/>
              </a:rPr>
              <a:t>.</a:t>
            </a:r>
            <a:endParaRPr lang="en-US" sz="2250" b="1" dirty="0" smtClean="0">
              <a:latin typeface="Cambria" panose="02040503050406030204" pitchFamily="18" charset="0"/>
              <a:ea typeface="Cambria" panose="02040503050406030204" pitchFamily="18" charset="0"/>
            </a:endParaRPr>
          </a:p>
          <a:p>
            <a:pPr>
              <a:tabLst>
                <a:tab pos="457200" algn="l"/>
              </a:tabLst>
            </a:pPr>
            <a:endParaRPr lang="en-US" sz="1000" b="1" dirty="0" smtClean="0">
              <a:latin typeface="Cambria" panose="02040503050406030204" pitchFamily="18" charset="0"/>
              <a:ea typeface="Cambria" panose="02040503050406030204" pitchFamily="18" charset="0"/>
            </a:endParaRPr>
          </a:p>
          <a:p>
            <a:pPr>
              <a:tabLst>
                <a:tab pos="457200" algn="l"/>
              </a:tabLst>
            </a:pPr>
            <a:r>
              <a:rPr lang="en-US" sz="2300" b="1" dirty="0" smtClean="0">
                <a:latin typeface="Cambria" panose="02040503050406030204" pitchFamily="18" charset="0"/>
                <a:ea typeface="Cambria" panose="02040503050406030204" pitchFamily="18" charset="0"/>
              </a:rPr>
              <a:t>	</a:t>
            </a:r>
            <a:r>
              <a:rPr lang="en-US" sz="2250" b="1" dirty="0">
                <a:latin typeface="Cambria" panose="02040503050406030204" pitchFamily="18" charset="0"/>
                <a:ea typeface="Cambria" panose="02040503050406030204" pitchFamily="18" charset="0"/>
              </a:rPr>
              <a:t>In this study, Paul stresses the enduring nature of </a:t>
            </a:r>
            <a:r>
              <a:rPr lang="en-US" sz="22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Love</a:t>
            </a:r>
            <a:r>
              <a:rPr lang="en-US" sz="2250" b="1" dirty="0" smtClean="0">
                <a:latin typeface="Cambria" panose="02040503050406030204" pitchFamily="18" charset="0"/>
                <a:ea typeface="Cambria" panose="02040503050406030204" pitchFamily="18" charset="0"/>
              </a:rPr>
              <a:t> </a:t>
            </a:r>
            <a:r>
              <a:rPr lang="en-US" sz="2250" b="1" dirty="0">
                <a:latin typeface="Cambria" panose="02040503050406030204" pitchFamily="18" charset="0"/>
                <a:ea typeface="Cambria" panose="02040503050406030204" pitchFamily="18" charset="0"/>
              </a:rPr>
              <a:t>and its superiority over all </a:t>
            </a:r>
            <a:r>
              <a:rPr lang="en-US" sz="2250" b="1" dirty="0" smtClean="0">
                <a:latin typeface="Cambria" panose="02040503050406030204" pitchFamily="18" charset="0"/>
                <a:ea typeface="Cambria" panose="02040503050406030204" pitchFamily="18" charset="0"/>
              </a:rPr>
              <a:t>the </a:t>
            </a:r>
            <a:r>
              <a:rPr lang="en-US" sz="2250" b="1" dirty="0">
                <a:latin typeface="Cambria" panose="02040503050406030204" pitchFamily="18" charset="0"/>
                <a:ea typeface="Cambria" panose="02040503050406030204" pitchFamily="18" charset="0"/>
              </a:rPr>
              <a:t>spiritual gifts.  He addresses misuse of the gifts within the Corinthian church, teaches that the exercise of </a:t>
            </a:r>
            <a:r>
              <a:rPr lang="en-US" sz="2250" b="1" dirty="0" smtClean="0">
                <a:latin typeface="Cambria" panose="02040503050406030204" pitchFamily="18" charset="0"/>
                <a:ea typeface="Cambria" panose="02040503050406030204" pitchFamily="18" charset="0"/>
              </a:rPr>
              <a:t>our </a:t>
            </a:r>
            <a:r>
              <a:rPr lang="en-US" sz="2250" b="1" dirty="0">
                <a:latin typeface="Cambria" panose="02040503050406030204" pitchFamily="18" charset="0"/>
                <a:ea typeface="Cambria" panose="02040503050406030204" pitchFamily="18" charset="0"/>
              </a:rPr>
              <a:t>gifts must be grounded in love for one another and without love, the gifts lose their significance and impact. </a:t>
            </a:r>
            <a:r>
              <a:rPr lang="en-US" sz="2250" b="1" dirty="0" smtClean="0">
                <a:latin typeface="Cambria" panose="02040503050406030204" pitchFamily="18" charset="0"/>
                <a:ea typeface="Cambria" panose="02040503050406030204" pitchFamily="18" charset="0"/>
              </a:rPr>
              <a:t> Then </a:t>
            </a:r>
            <a:r>
              <a:rPr lang="en-US" sz="2250" b="1" dirty="0">
                <a:latin typeface="Cambria" panose="02040503050406030204" pitchFamily="18" charset="0"/>
                <a:ea typeface="Cambria" panose="02040503050406030204" pitchFamily="18" charset="0"/>
              </a:rPr>
              <a:t>he calls for </a:t>
            </a:r>
            <a:r>
              <a:rPr lang="en-US" sz="2250" b="1" dirty="0" smtClean="0">
                <a:latin typeface="Cambria" panose="02040503050406030204" pitchFamily="18" charset="0"/>
                <a:ea typeface="Cambria" panose="02040503050406030204" pitchFamily="18" charset="0"/>
              </a:rPr>
              <a:t>the Corinthians </a:t>
            </a:r>
            <a:r>
              <a:rPr lang="en-US" sz="2250" b="1" dirty="0">
                <a:latin typeface="Cambria" panose="02040503050406030204" pitchFamily="18" charset="0"/>
                <a:ea typeface="Cambria" panose="02040503050406030204" pitchFamily="18" charset="0"/>
              </a:rPr>
              <a:t>to prioritize </a:t>
            </a:r>
            <a:r>
              <a:rPr lang="en-US" sz="2250" b="1" dirty="0" smtClean="0">
                <a:latin typeface="Cambria" panose="02040503050406030204" pitchFamily="18" charset="0"/>
                <a:ea typeface="Cambria" panose="02040503050406030204" pitchFamily="18" charset="0"/>
              </a:rPr>
              <a:t>“</a:t>
            </a:r>
            <a:r>
              <a:rPr lang="en-US" sz="225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Love”</a:t>
            </a:r>
            <a:r>
              <a:rPr lang="en-US" sz="2250" b="1" dirty="0" smtClean="0">
                <a:latin typeface="Cambria" panose="02040503050406030204" pitchFamily="18" charset="0"/>
                <a:ea typeface="Cambria" panose="02040503050406030204" pitchFamily="18" charset="0"/>
              </a:rPr>
              <a:t> </a:t>
            </a:r>
            <a:r>
              <a:rPr lang="en-US" sz="2250" b="1" dirty="0">
                <a:latin typeface="Cambria" panose="02040503050406030204" pitchFamily="18" charset="0"/>
                <a:ea typeface="Cambria" panose="02040503050406030204" pitchFamily="18" charset="0"/>
              </a:rPr>
              <a:t>as they use their spiritual gifts within the Christian community.</a:t>
            </a:r>
          </a:p>
        </p:txBody>
      </p:sp>
    </p:spTree>
    <p:extLst>
      <p:ext uri="{BB962C8B-B14F-4D97-AF65-F5344CB8AC3E}">
        <p14:creationId xmlns:p14="http://schemas.microsoft.com/office/powerpoint/2010/main" xmlns="" val="339737657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76200"/>
            <a:ext cx="8686800" cy="82296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13:8-13</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47381" y="990600"/>
            <a:ext cx="8449237" cy="5724644"/>
          </a:xfrm>
          <a:prstGeom prst="rect">
            <a:avLst/>
          </a:prstGeom>
          <a:noFill/>
          <a:effectLst/>
        </p:spPr>
        <p:txBody>
          <a:bodyPr wrap="square" rtlCol="0">
            <a:spAutoFit/>
          </a:bodyPr>
          <a:lstStyle/>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KNOWLEDGE</a:t>
            </a:r>
            <a:r>
              <a:rPr lang="en-US" sz="2400" b="1" dirty="0" smtClean="0">
                <a:latin typeface="Cambria" pitchFamily="18" charset="0"/>
              </a:rPr>
              <a:t> – finally Paul says that knowledge </a:t>
            </a:r>
            <a:r>
              <a:rPr lang="en-US" sz="2400" b="1" i="1" dirty="0" smtClean="0">
                <a:latin typeface="Cambria" pitchFamily="18" charset="0"/>
              </a:rPr>
              <a:t>“</a:t>
            </a:r>
            <a:r>
              <a:rPr lang="en-US" sz="2400" b="1" i="1" dirty="0">
                <a:effectLst>
                  <a:outerShdw blurRad="38100" dist="38100" dir="2700000" algn="tl">
                    <a:srgbClr val="000000">
                      <a:alpha val="43137"/>
                    </a:srgbClr>
                  </a:outerShdw>
                </a:effectLst>
                <a:latin typeface="Cambria" pitchFamily="18" charset="0"/>
              </a:rPr>
              <a:t>will be done </a:t>
            </a:r>
            <a:r>
              <a:rPr lang="en-US" sz="2400" b="1" i="1" dirty="0" smtClean="0">
                <a:effectLst>
                  <a:outerShdw blurRad="38100" dist="38100" dir="2700000" algn="tl">
                    <a:srgbClr val="000000">
                      <a:alpha val="43137"/>
                    </a:srgbClr>
                  </a:outerShdw>
                </a:effectLst>
                <a:latin typeface="Cambria" pitchFamily="18" charset="0"/>
              </a:rPr>
              <a:t>away</a:t>
            </a:r>
            <a:r>
              <a:rPr lang="en-US" sz="2400" b="1" i="1" dirty="0" smtClean="0">
                <a:latin typeface="Cambria" pitchFamily="18" charset="0"/>
              </a:rPr>
              <a:t>,”</a:t>
            </a:r>
            <a:r>
              <a:rPr lang="en-US" sz="2400" b="1" dirty="0" smtClean="0">
                <a:latin typeface="Cambria" pitchFamily="18" charset="0"/>
              </a:rPr>
              <a:t>  using the same verb as he used of prophesy  (13:8).</a:t>
            </a:r>
          </a:p>
          <a:p>
            <a:pPr indent="457200">
              <a:spcAft>
                <a:spcPts val="1200"/>
              </a:spcAft>
            </a:pPr>
            <a:r>
              <a:rPr lang="en-US" sz="2400" b="1" dirty="0" smtClean="0">
                <a:latin typeface="Cambria" pitchFamily="18" charset="0"/>
              </a:rPr>
              <a:t>Paul doesn’t mean that our awareness of information would be done away. But that our acquisition of knowledge through God’s </a:t>
            </a:r>
            <a:r>
              <a:rPr lang="en-US" sz="2400" b="1" dirty="0">
                <a:latin typeface="Cambria" pitchFamily="18" charset="0"/>
              </a:rPr>
              <a:t>special revelation of a </a:t>
            </a:r>
            <a:r>
              <a:rPr lang="en-US" sz="2400" b="1" i="1" dirty="0">
                <a:latin typeface="Cambria" pitchFamily="18" charset="0"/>
              </a:rPr>
              <a:t>“word of knowledge</a:t>
            </a:r>
            <a:r>
              <a:rPr lang="en-US" sz="2400" b="1" i="1" dirty="0" smtClean="0">
                <a:latin typeface="Cambria" pitchFamily="18" charset="0"/>
              </a:rPr>
              <a:t>” </a:t>
            </a:r>
            <a:r>
              <a:rPr lang="en-US" sz="2400" b="1" dirty="0" smtClean="0">
                <a:latin typeface="Cambria" pitchFamily="18" charset="0"/>
              </a:rPr>
              <a:t>(12:8). </a:t>
            </a:r>
          </a:p>
          <a:p>
            <a:pPr indent="457200">
              <a:spcAft>
                <a:spcPts val="1200"/>
              </a:spcAft>
            </a:pPr>
            <a:r>
              <a:rPr lang="en-US" sz="2400" b="1" dirty="0" smtClean="0">
                <a:latin typeface="Cambria" pitchFamily="18" charset="0"/>
              </a:rPr>
              <a:t>He goes on to remind us that our prophetic utterances and supernatural knowledge is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in part</a:t>
            </a:r>
            <a:r>
              <a:rPr lang="en-US" sz="2400" b="1" i="1" dirty="0" smtClean="0">
                <a:latin typeface="Cambria" pitchFamily="18" charset="0"/>
              </a:rPr>
              <a: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13:9</a:t>
            </a:r>
            <a:r>
              <a:rPr lang="en-US" sz="2400" b="1" dirty="0" smtClean="0">
                <a:latin typeface="Cambria" pitchFamily="18" charset="0"/>
              </a:rPr>
              <a:t>).  That is, even the prophets, given special authoritative messages from God, never had the complete picture (</a:t>
            </a:r>
            <a:r>
              <a:rPr lang="en-US" sz="2400" b="1" dirty="0" smtClean="0">
                <a:effectLst>
                  <a:outerShdw blurRad="38100" dist="38100" dir="2700000" algn="tl">
                    <a:srgbClr val="000000">
                      <a:alpha val="43137"/>
                    </a:srgbClr>
                  </a:outerShdw>
                </a:effectLst>
                <a:latin typeface="Cambria" pitchFamily="18" charset="0"/>
              </a:rPr>
              <a:t>1Peter 1:10-11</a:t>
            </a:r>
            <a:r>
              <a:rPr lang="en-US" sz="2400" b="1" dirty="0" smtClean="0">
                <a:latin typeface="Cambria" pitchFamily="18" charset="0"/>
              </a:rPr>
              <a:t>). </a:t>
            </a:r>
          </a:p>
          <a:p>
            <a:pPr indent="457200">
              <a:spcAft>
                <a:spcPts val="1200"/>
              </a:spcAft>
            </a:pPr>
            <a:r>
              <a:rPr lang="en-US" sz="2400" b="1" dirty="0" smtClean="0">
                <a:latin typeface="Cambria" pitchFamily="18" charset="0"/>
              </a:rPr>
              <a:t>And those of us who diligently search the Scripture will forever have unanswered questions. </a:t>
            </a:r>
          </a:p>
        </p:txBody>
      </p:sp>
    </p:spTree>
    <p:extLst>
      <p:ext uri="{BB962C8B-B14F-4D97-AF65-F5344CB8AC3E}">
        <p14:creationId xmlns:p14="http://schemas.microsoft.com/office/powerpoint/2010/main" xmlns="" val="812906905"/>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76200"/>
            <a:ext cx="8686800" cy="82296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13:8-13</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51865" y="1028700"/>
            <a:ext cx="8563536" cy="5570756"/>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Until Christ returns, our present world will always be characterized by partial </a:t>
            </a:r>
            <a:r>
              <a:rPr lang="en-US" sz="2400" b="1" i="1" u="sng" dirty="0" smtClean="0">
                <a:latin typeface="Cambria" pitchFamily="18" charset="0"/>
              </a:rPr>
              <a:t>knowledge</a:t>
            </a:r>
            <a:r>
              <a:rPr lang="en-US" sz="2400" b="1" dirty="0" smtClean="0">
                <a:latin typeface="Cambria" pitchFamily="18" charset="0"/>
              </a:rPr>
              <a:t> and partial </a:t>
            </a:r>
            <a:r>
              <a:rPr lang="en-US" sz="2400" b="1" i="1" u="sng" dirty="0" smtClean="0">
                <a:latin typeface="Cambria" pitchFamily="18" charset="0"/>
              </a:rPr>
              <a:t>prophecies</a:t>
            </a:r>
            <a:r>
              <a:rPr lang="en-US" sz="2400" b="1" dirty="0" smtClean="0">
                <a:latin typeface="Cambria" pitchFamily="18" charset="0"/>
              </a:rPr>
              <a:t> – sufficient to live a life of </a:t>
            </a:r>
            <a:r>
              <a:rPr lang="en-US" sz="2400" b="1" dirty="0">
                <a:latin typeface="Cambria" pitchFamily="18" charset="0"/>
              </a:rPr>
              <a:t>faith, hope, and love, but far from perfect and </a:t>
            </a:r>
            <a:r>
              <a:rPr lang="en-US" sz="2400" b="1" dirty="0" smtClean="0">
                <a:latin typeface="Cambria" pitchFamily="18" charset="0"/>
              </a:rPr>
              <a:t>complete. </a:t>
            </a:r>
            <a:endParaRPr lang="en-US" sz="2400" b="1" dirty="0">
              <a:latin typeface="Cambria" pitchFamily="18" charset="0"/>
            </a:endParaRPr>
          </a:p>
          <a:p>
            <a:pPr indent="457200">
              <a:spcAft>
                <a:spcPts val="1200"/>
              </a:spcAft>
            </a:pPr>
            <a:r>
              <a:rPr lang="en-US" sz="2400" b="1" dirty="0" smtClean="0">
                <a:latin typeface="Cambria" pitchFamily="18" charset="0"/>
              </a:rPr>
              <a:t>The apostle John contrasted our current condition of partial knowledge with that of future clarity: </a:t>
            </a:r>
            <a:r>
              <a:rPr lang="en-US" sz="2400" b="1" i="1" dirty="0" smtClean="0">
                <a:latin typeface="Cambria" pitchFamily="18" charset="0"/>
              </a:rPr>
              <a:t>“Beloved, now we are children of God, and it has not appeared as yet what we will be.  We know that when He appears, we will be like Him, because we will see Him just as He is”</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1John 3:2</a:t>
            </a:r>
            <a:r>
              <a:rPr lang="en-US" sz="2400" b="1" dirty="0" smtClean="0">
                <a:latin typeface="Cambria" pitchFamily="18" charset="0"/>
              </a:rPr>
              <a:t>). </a:t>
            </a:r>
          </a:p>
          <a:p>
            <a:pPr indent="457200">
              <a:spcAft>
                <a:spcPts val="1200"/>
              </a:spcAft>
            </a:pPr>
            <a:r>
              <a:rPr lang="en-US" sz="2400" b="1" dirty="0" smtClean="0">
                <a:latin typeface="Cambria" pitchFamily="18" charset="0"/>
              </a:rPr>
              <a:t>When Paul refers to the coming of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the perfect</a:t>
            </a:r>
            <a:r>
              <a:rPr lang="en-US" sz="2400" b="1" i="1" dirty="0" smtClean="0">
                <a:latin typeface="Cambria" pitchFamily="18" charset="0"/>
              </a:rPr>
              <a:t>,”</a:t>
            </a:r>
            <a:r>
              <a:rPr lang="en-US" sz="2400" b="1" dirty="0" smtClean="0">
                <a:latin typeface="Cambria" pitchFamily="18" charset="0"/>
              </a:rPr>
              <a:t> when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the partial</a:t>
            </a:r>
            <a:r>
              <a:rPr lang="en-US" sz="2400" b="1" i="1" dirty="0" smtClean="0">
                <a:latin typeface="Cambria" pitchFamily="18" charset="0"/>
              </a:rPr>
              <a:t>”</a:t>
            </a:r>
            <a:r>
              <a:rPr lang="en-US" sz="2400" b="1" dirty="0" smtClean="0">
                <a:latin typeface="Cambria" pitchFamily="18" charset="0"/>
              </a:rPr>
              <a:t> (prophecy and knowledge) will be done away (</a:t>
            </a:r>
            <a:r>
              <a:rPr lang="en-US" sz="2400" b="1" dirty="0" smtClean="0">
                <a:effectLst>
                  <a:outerShdw blurRad="38100" dist="38100" dir="2700000" algn="tl">
                    <a:srgbClr val="000000">
                      <a:alpha val="43137"/>
                    </a:srgbClr>
                  </a:outerShdw>
                </a:effectLst>
                <a:latin typeface="Cambria" pitchFamily="18" charset="0"/>
              </a:rPr>
              <a:t>13:10</a:t>
            </a:r>
            <a:r>
              <a:rPr lang="en-US" sz="2400" b="1" dirty="0" smtClean="0">
                <a:latin typeface="Cambria" pitchFamily="18" charset="0"/>
              </a:rPr>
              <a:t>), he likely has in mind that condition of perfect knowledge and maturity we will experience when Christ returns and establishes His rule. </a:t>
            </a:r>
          </a:p>
        </p:txBody>
      </p:sp>
    </p:spTree>
    <p:extLst>
      <p:ext uri="{BB962C8B-B14F-4D97-AF65-F5344CB8AC3E}">
        <p14:creationId xmlns:p14="http://schemas.microsoft.com/office/powerpoint/2010/main" xmlns="" val="8716833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152400"/>
            <a:ext cx="8686800" cy="82296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13:8-13</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51864" y="1066800"/>
            <a:ext cx="8610601" cy="4793992"/>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At that time, “the earth will be full of the knowledge of the Lord as the waters cover the sea” (</a:t>
            </a:r>
            <a:r>
              <a:rPr lang="en-US" sz="2400" b="1" dirty="0" smtClean="0">
                <a:effectLst>
                  <a:outerShdw blurRad="38100" dist="38100" dir="2700000" algn="tl">
                    <a:srgbClr val="000000">
                      <a:alpha val="43137"/>
                    </a:srgbClr>
                  </a:outerShdw>
                </a:effectLst>
                <a:latin typeface="Cambria" pitchFamily="18" charset="0"/>
              </a:rPr>
              <a:t>Isa. 11:9</a:t>
            </a:r>
            <a:r>
              <a:rPr lang="en-US" sz="2400" b="1" dirty="0" smtClean="0">
                <a:latin typeface="Cambria" pitchFamily="18" charset="0"/>
              </a:rPr>
              <a:t>). </a:t>
            </a:r>
            <a:endParaRPr lang="en-US" sz="2400" b="1" dirty="0">
              <a:latin typeface="Cambria" pitchFamily="18" charset="0"/>
            </a:endParaRPr>
          </a:p>
          <a:p>
            <a:pPr indent="457200">
              <a:spcAft>
                <a:spcPts val="1200"/>
              </a:spcAft>
            </a:pPr>
            <a:r>
              <a:rPr lang="en-US" sz="2400" b="1" dirty="0" smtClean="0">
                <a:latin typeface="Cambria" pitchFamily="18" charset="0"/>
              </a:rPr>
              <a:t>Concerning that future time, God spoke through the prophet Jeremiah, </a:t>
            </a:r>
            <a:r>
              <a:rPr lang="en-US" sz="2400" b="1" i="1" dirty="0" smtClean="0">
                <a:latin typeface="Cambria" pitchFamily="18" charset="0"/>
              </a:rPr>
              <a:t>“They will not teach again, each man his neighbor and each man his brother, saying “</a:t>
            </a:r>
            <a:r>
              <a:rPr lang="en-US" sz="2400" b="1" i="1" dirty="0" smtClean="0">
                <a:effectLst>
                  <a:outerShdw blurRad="38100" dist="38100" dir="2700000" algn="tl">
                    <a:srgbClr val="000000">
                      <a:alpha val="43137"/>
                    </a:srgbClr>
                  </a:outerShdw>
                </a:effectLst>
                <a:latin typeface="Cambria" pitchFamily="18" charset="0"/>
              </a:rPr>
              <a:t>Know the Lord</a:t>
            </a:r>
            <a:r>
              <a:rPr lang="en-US" sz="2400" b="1" i="1" dirty="0" smtClean="0">
                <a:latin typeface="Cambria" pitchFamily="18" charset="0"/>
              </a:rPr>
              <a:t>” for they will all know Me, from the least of them to the greatest of them, declares the Lord”</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Jer. 31:34</a:t>
            </a:r>
            <a:r>
              <a:rPr lang="en-US" sz="2400" b="1" dirty="0" smtClean="0">
                <a:latin typeface="Cambria" pitchFamily="18" charset="0"/>
              </a:rPr>
              <a:t>).</a:t>
            </a:r>
          </a:p>
          <a:p>
            <a:pPr indent="457200">
              <a:spcAft>
                <a:spcPts val="1200"/>
              </a:spcAft>
            </a:pPr>
            <a:r>
              <a:rPr lang="en-US" sz="2400" b="1" dirty="0" smtClean="0">
                <a:latin typeface="Cambria" pitchFamily="18" charset="0"/>
              </a:rPr>
              <a:t>Despite previously mentioning that tongues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will cease</a:t>
            </a:r>
            <a:r>
              <a:rPr lang="en-US" sz="2400" b="1" i="1" dirty="0" smtClean="0">
                <a:latin typeface="Cambria" pitchFamily="18" charset="0"/>
              </a:rPr>
              <a: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13:8</a:t>
            </a:r>
            <a:r>
              <a:rPr lang="en-US" sz="2400" b="1" dirty="0" smtClean="0">
                <a:latin typeface="Cambria" pitchFamily="18" charset="0"/>
              </a:rPr>
              <a:t>), Paul doesn’t reference them in </a:t>
            </a:r>
            <a:r>
              <a:rPr lang="en-US" sz="2400" b="1" dirty="0" smtClean="0">
                <a:effectLst>
                  <a:outerShdw blurRad="38100" dist="38100" dir="2700000" algn="tl">
                    <a:srgbClr val="000000">
                      <a:alpha val="43137"/>
                    </a:srgbClr>
                  </a:outerShdw>
                </a:effectLst>
                <a:latin typeface="Cambria" pitchFamily="18" charset="0"/>
              </a:rPr>
              <a:t>13:9-10</a:t>
            </a:r>
            <a:r>
              <a:rPr lang="en-US" sz="2400" b="1" dirty="0" smtClean="0">
                <a:latin typeface="Cambria" pitchFamily="18" charset="0"/>
              </a:rPr>
              <a:t>.  He doesn’t say that we speak in tongues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in part</a:t>
            </a:r>
            <a:r>
              <a:rPr lang="en-US" sz="2400" b="1" i="1" dirty="0" smtClean="0">
                <a:latin typeface="Cambria" pitchFamily="18" charset="0"/>
              </a:rPr>
              <a:t>,”</a:t>
            </a:r>
            <a:r>
              <a:rPr lang="en-US" sz="2400" b="1" dirty="0" smtClean="0">
                <a:latin typeface="Cambria" pitchFamily="18" charset="0"/>
              </a:rPr>
              <a:t> nor does he say that tongues will be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done away</a:t>
            </a:r>
            <a:r>
              <a:rPr lang="en-US" sz="2400" b="1" i="1" dirty="0" smtClean="0">
                <a:latin typeface="Cambria" pitchFamily="18" charset="0"/>
              </a:rPr>
              <a:t>”</a:t>
            </a:r>
            <a:r>
              <a:rPr lang="en-US" sz="2400" b="1" dirty="0" smtClean="0">
                <a:latin typeface="Cambria" pitchFamily="18" charset="0"/>
              </a:rPr>
              <a:t> by an outside force, as will occur with </a:t>
            </a:r>
            <a:r>
              <a:rPr lang="en-US" sz="2400" b="1" i="1" dirty="0" smtClean="0">
                <a:effectLst>
                  <a:outerShdw blurRad="38100" dist="38100" dir="2700000" algn="tl">
                    <a:srgbClr val="000000">
                      <a:alpha val="43137"/>
                    </a:srgbClr>
                  </a:outerShdw>
                </a:effectLst>
                <a:latin typeface="Cambria" pitchFamily="18" charset="0"/>
              </a:rPr>
              <a:t>prophecy</a:t>
            </a:r>
            <a:r>
              <a:rPr lang="en-US" sz="2400" b="1" dirty="0" smtClean="0">
                <a:latin typeface="Cambria" pitchFamily="18" charset="0"/>
              </a:rPr>
              <a:t> and </a:t>
            </a:r>
            <a:r>
              <a:rPr lang="en-US" sz="2400" b="1" i="1" dirty="0" smtClean="0">
                <a:effectLst>
                  <a:outerShdw blurRad="38100" dist="38100" dir="2700000" algn="tl">
                    <a:srgbClr val="000000">
                      <a:alpha val="43137"/>
                    </a:srgbClr>
                  </a:outerShdw>
                </a:effectLst>
                <a:latin typeface="Cambria" pitchFamily="18" charset="0"/>
              </a:rPr>
              <a:t>knowledge</a:t>
            </a:r>
            <a:r>
              <a:rPr lang="en-US" sz="2400" b="1" dirty="0" smtClean="0">
                <a:latin typeface="Cambria" pitchFamily="18" charset="0"/>
              </a:rPr>
              <a:t>. </a:t>
            </a:r>
          </a:p>
        </p:txBody>
      </p:sp>
    </p:spTree>
    <p:extLst>
      <p:ext uri="{BB962C8B-B14F-4D97-AF65-F5344CB8AC3E}">
        <p14:creationId xmlns:p14="http://schemas.microsoft.com/office/powerpoint/2010/main" xmlns="" val="73114275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76200"/>
            <a:ext cx="8686800" cy="82296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13:8-13</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533400" y="1028700"/>
            <a:ext cx="8153400" cy="5724644"/>
          </a:xfrm>
          <a:prstGeom prst="rect">
            <a:avLst/>
          </a:prstGeom>
          <a:noFill/>
          <a:effectLst/>
        </p:spPr>
        <p:txBody>
          <a:bodyPr wrap="square" rtlCol="0">
            <a:spAutoFit/>
          </a:bodyPr>
          <a:lstStyle/>
          <a:p>
            <a:pPr indent="457200"/>
            <a:r>
              <a:rPr lang="en-US" sz="2400" b="1" dirty="0" smtClean="0">
                <a:latin typeface="Cambria" pitchFamily="18" charset="0"/>
              </a:rPr>
              <a:t>Nor does this passage explicitly answer the question concerning when tongues will cease in and of themselves. </a:t>
            </a:r>
          </a:p>
          <a:p>
            <a:pPr indent="457200"/>
            <a:endParaRPr lang="en-US" sz="1000" b="1" dirty="0" smtClean="0">
              <a:latin typeface="Cambria" pitchFamily="18" charset="0"/>
            </a:endParaRPr>
          </a:p>
          <a:p>
            <a:pPr indent="457200">
              <a:spcAft>
                <a:spcPts val="1200"/>
              </a:spcAft>
            </a:pPr>
            <a:r>
              <a:rPr lang="en-US" sz="2400" b="1" dirty="0" smtClean="0">
                <a:latin typeface="Cambria" pitchFamily="18" charset="0"/>
              </a:rPr>
              <a:t>However, Paul </a:t>
            </a:r>
            <a:r>
              <a:rPr lang="en-US" sz="2400" b="1" dirty="0">
                <a:latin typeface="Cambria" pitchFamily="18" charset="0"/>
              </a:rPr>
              <a:t>tells us that when the </a:t>
            </a:r>
            <a:r>
              <a:rPr lang="en-US" sz="2400" b="1" i="1" dirty="0">
                <a:latin typeface="Cambria" pitchFamily="18" charset="0"/>
              </a:rPr>
              <a:t>“</a:t>
            </a:r>
            <a:r>
              <a:rPr lang="en-US" sz="2400" b="1" i="1" dirty="0">
                <a:effectLst>
                  <a:outerShdw blurRad="38100" dist="38100" dir="2700000" algn="tl">
                    <a:srgbClr val="000000">
                      <a:alpha val="43137"/>
                    </a:srgbClr>
                  </a:outerShdw>
                </a:effectLst>
                <a:latin typeface="Cambria" pitchFamily="18" charset="0"/>
              </a:rPr>
              <a:t>perfect</a:t>
            </a:r>
            <a:r>
              <a:rPr lang="en-US" sz="2400" b="1" i="1" dirty="0">
                <a:latin typeface="Cambria" pitchFamily="18" charset="0"/>
              </a:rPr>
              <a:t>”</a:t>
            </a:r>
            <a:r>
              <a:rPr lang="en-US" sz="2400" b="1" dirty="0">
                <a:latin typeface="Cambria" pitchFamily="18" charset="0"/>
              </a:rPr>
              <a:t> </a:t>
            </a:r>
            <a:r>
              <a:rPr lang="en-US" sz="2400" b="1" dirty="0" smtClean="0">
                <a:latin typeface="Cambria" pitchFamily="18" charset="0"/>
              </a:rPr>
              <a:t>comes—the return of Jesus Christ, or the completion of the New Testament, or </a:t>
            </a:r>
            <a:r>
              <a:rPr lang="en-US" sz="2400" b="1" dirty="0">
                <a:latin typeface="Cambria" panose="02040503050406030204" pitchFamily="18" charset="0"/>
                <a:ea typeface="Cambria" panose="02040503050406030204" pitchFamily="18" charset="0"/>
              </a:rPr>
              <a:t>the maturity and perfection of </a:t>
            </a:r>
            <a:r>
              <a:rPr lang="en-US" sz="2400" b="1" dirty="0" smtClean="0">
                <a:latin typeface="Cambria" panose="02040503050406030204" pitchFamily="18" charset="0"/>
                <a:ea typeface="Cambria" panose="02040503050406030204" pitchFamily="18" charset="0"/>
              </a:rPr>
              <a:t>believers—then </a:t>
            </a:r>
            <a:r>
              <a:rPr lang="en-US" sz="2400" b="1" dirty="0" smtClean="0">
                <a:latin typeface="Cambria" pitchFamily="18" charset="0"/>
              </a:rPr>
              <a:t>those things that are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in part</a:t>
            </a:r>
            <a:r>
              <a:rPr lang="en-US" sz="2400" b="1" i="1" dirty="0" smtClean="0">
                <a:latin typeface="Cambria" pitchFamily="18" charset="0"/>
              </a:rPr>
              <a:t>”</a:t>
            </a:r>
            <a:r>
              <a:rPr lang="en-US" sz="2400" b="1" dirty="0" smtClean="0">
                <a:latin typeface="Cambria" pitchFamily="18" charset="0"/>
              </a:rPr>
              <a:t> </a:t>
            </a:r>
            <a:r>
              <a:rPr lang="en-US" sz="2400" b="1" i="1" dirty="0" smtClean="0">
                <a:latin typeface="Cambria" pitchFamily="18" charset="0"/>
              </a:rPr>
              <a:t>prophecy</a:t>
            </a:r>
            <a:r>
              <a:rPr lang="en-US" sz="2400" b="1" dirty="0" smtClean="0">
                <a:latin typeface="Cambria" pitchFamily="18" charset="0"/>
              </a:rPr>
              <a:t> and </a:t>
            </a:r>
            <a:r>
              <a:rPr lang="en-US" sz="2400" b="1" i="1" dirty="0" smtClean="0">
                <a:latin typeface="Cambria" pitchFamily="18" charset="0"/>
              </a:rPr>
              <a:t>knowledge</a:t>
            </a:r>
            <a:r>
              <a:rPr lang="en-US" sz="2400" b="1" dirty="0" smtClean="0">
                <a:latin typeface="Cambria" pitchFamily="18" charset="0"/>
              </a:rPr>
              <a:t>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will be done away</a:t>
            </a:r>
            <a:r>
              <a:rPr lang="en-US" sz="2400" b="1" i="1" dirty="0" smtClean="0">
                <a:latin typeface="Cambria" pitchFamily="18" charset="0"/>
              </a:rPr>
              <a:t>.”</a:t>
            </a:r>
          </a:p>
          <a:p>
            <a:pPr indent="457200">
              <a:spcAft>
                <a:spcPts val="1200"/>
              </a:spcAft>
            </a:pPr>
            <a:r>
              <a:rPr lang="en-US" sz="2400" b="1" dirty="0" smtClean="0">
                <a:latin typeface="Cambria" pitchFamily="18" charset="0"/>
              </a:rPr>
              <a:t>Yet, from this passage alone, we can’t be sure if Paul meant that tongues, also, would continue until that </a:t>
            </a:r>
            <a:r>
              <a:rPr lang="en-US" sz="2400" b="1" i="1" dirty="0" smtClean="0">
                <a:effectLst>
                  <a:outerShdw blurRad="38100" dist="38100" dir="2700000" algn="tl">
                    <a:srgbClr val="000000">
                      <a:alpha val="43137"/>
                    </a:srgbClr>
                  </a:outerShdw>
                </a:effectLst>
                <a:latin typeface="Cambria" pitchFamily="18" charset="0"/>
              </a:rPr>
              <a:t>perfect</a:t>
            </a:r>
            <a:r>
              <a:rPr lang="en-US" sz="2400" b="1" dirty="0" smtClean="0">
                <a:latin typeface="Cambria" pitchFamily="18" charset="0"/>
              </a:rPr>
              <a:t> condition comes, or if they would have already ceased on their own prior to this time. </a:t>
            </a:r>
          </a:p>
          <a:p>
            <a:pPr indent="457200">
              <a:spcAft>
                <a:spcPts val="1200"/>
              </a:spcAft>
            </a:pPr>
            <a:r>
              <a:rPr lang="en-US" sz="2400" b="1" dirty="0" smtClean="0">
                <a:latin typeface="Cambria" pitchFamily="18" charset="0"/>
              </a:rPr>
              <a:t>To illustrate this condition, Paul gives </a:t>
            </a:r>
            <a:r>
              <a:rPr lang="en-US" sz="2400" b="1" i="1" u="sng" dirty="0" smtClean="0">
                <a:latin typeface="Cambria" pitchFamily="18" charset="0"/>
              </a:rPr>
              <a:t>two</a:t>
            </a:r>
            <a:r>
              <a:rPr lang="en-US" sz="2400" b="1" dirty="0" smtClean="0">
                <a:latin typeface="Cambria" pitchFamily="18" charset="0"/>
              </a:rPr>
              <a:t> </a:t>
            </a:r>
            <a:r>
              <a:rPr lang="en-US" sz="2400" b="1" i="1" u="sng" dirty="0" smtClean="0">
                <a:latin typeface="Cambria" pitchFamily="18" charset="0"/>
              </a:rPr>
              <a:t>examples</a:t>
            </a:r>
            <a:r>
              <a:rPr lang="en-US" sz="2400" b="1" dirty="0" smtClean="0">
                <a:latin typeface="Cambria" pitchFamily="18" charset="0"/>
              </a:rPr>
              <a:t>: A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Child’s Knowledge</a:t>
            </a:r>
            <a:r>
              <a:rPr lang="en-US" sz="2400" b="1" i="1" dirty="0" smtClean="0">
                <a:latin typeface="Cambria" pitchFamily="18" charset="0"/>
              </a:rPr>
              <a:t>”</a:t>
            </a:r>
            <a:r>
              <a:rPr lang="en-US" sz="2400" b="1" dirty="0" smtClean="0">
                <a:latin typeface="Cambria" pitchFamily="18" charset="0"/>
              </a:rPr>
              <a:t> and a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Mirror’s Reflection</a:t>
            </a:r>
            <a:r>
              <a:rPr lang="en-US" sz="2400" b="1" i="1" dirty="0" smtClean="0">
                <a:latin typeface="Cambria" pitchFamily="18" charset="0"/>
              </a:rPr>
              <a:t>.”</a:t>
            </a:r>
          </a:p>
        </p:txBody>
      </p:sp>
    </p:spTree>
    <p:extLst>
      <p:ext uri="{BB962C8B-B14F-4D97-AF65-F5344CB8AC3E}">
        <p14:creationId xmlns:p14="http://schemas.microsoft.com/office/powerpoint/2010/main" xmlns="" val="172664648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10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left)">
                                      <p:cBhvr>
                                        <p:cTn id="22"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76200"/>
            <a:ext cx="8686800" cy="82296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13:8-13</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89963" y="1066800"/>
            <a:ext cx="8525437" cy="5062179"/>
          </a:xfrm>
          <a:prstGeom prst="rect">
            <a:avLst/>
          </a:prstGeom>
          <a:noFill/>
          <a:effectLst/>
        </p:spPr>
        <p:txBody>
          <a:bodyPr wrap="square" rtlCol="0">
            <a:spAutoFit/>
          </a:bodyPr>
          <a:lstStyle/>
          <a:p>
            <a:pPr indent="457200">
              <a:spcAft>
                <a:spcPts val="1200"/>
              </a:spcAft>
            </a:pPr>
            <a:r>
              <a:rPr lang="en-US" sz="2200" b="1" dirty="0" smtClean="0">
                <a:effectLst>
                  <a:outerShdw blurRad="38100" dist="38100" dir="2700000" algn="tl">
                    <a:srgbClr val="000000">
                      <a:alpha val="43137"/>
                    </a:srgbClr>
                  </a:outerShdw>
                </a:effectLst>
                <a:latin typeface="Cambria" pitchFamily="18" charset="0"/>
              </a:rPr>
              <a:t>CHILD’S KNOWLEDGE</a:t>
            </a:r>
            <a:r>
              <a:rPr lang="en-US" sz="2400" b="1" i="1" dirty="0" smtClean="0">
                <a:effectLst>
                  <a:outerShdw blurRad="38100" dist="38100" dir="2700000" algn="tl">
                    <a:srgbClr val="000000">
                      <a:alpha val="43137"/>
                    </a:srgbClr>
                  </a:outerShdw>
                </a:effectLst>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a:t>
            </a:r>
            <a:r>
              <a:rPr lang="en-US" sz="2400" b="1" dirty="0" smtClean="0">
                <a:latin typeface="Cambria" pitchFamily="18" charset="0"/>
              </a:rPr>
              <a:t> as little children, our speaking, thinking, and reasoning are all immature. </a:t>
            </a:r>
          </a:p>
          <a:p>
            <a:pPr indent="457200"/>
            <a:r>
              <a:rPr lang="en-US" sz="2400" b="1" dirty="0" smtClean="0">
                <a:latin typeface="Cambria" pitchFamily="18" charset="0"/>
              </a:rPr>
              <a:t>But when we look back as adults on our childhood and reflect on the ignorant, naïve ways we though and talked about the world.  We realize that as children we were not even aware of our immature condition. </a:t>
            </a:r>
          </a:p>
          <a:p>
            <a:pPr indent="457200"/>
            <a:endParaRPr lang="en-US" sz="1000" b="1" dirty="0" smtClean="0">
              <a:latin typeface="Cambria" pitchFamily="18" charset="0"/>
            </a:endParaRPr>
          </a:p>
          <a:p>
            <a:pPr indent="457200"/>
            <a:r>
              <a:rPr lang="en-US" sz="2400" b="1" dirty="0" smtClean="0">
                <a:latin typeface="Cambria" pitchFamily="18" charset="0"/>
              </a:rPr>
              <a:t>As we grew and became mature men and women, we outgrew our temporary childish ways. </a:t>
            </a:r>
          </a:p>
          <a:p>
            <a:pPr indent="457200"/>
            <a:endParaRPr lang="en-US" sz="1000" b="1" dirty="0" smtClean="0">
              <a:latin typeface="Cambria" pitchFamily="18" charset="0"/>
            </a:endParaRPr>
          </a:p>
          <a:p>
            <a:pPr indent="457200"/>
            <a:r>
              <a:rPr lang="en-US" sz="2400" b="1" dirty="0" smtClean="0">
                <a:latin typeface="Cambria" pitchFamily="18" charset="0"/>
              </a:rPr>
              <a:t>In the same way, when Christ presents the church resurrected and glorified, we will look back on our days      on the earth as a temporary period of ignorance, and immaturity. </a:t>
            </a:r>
            <a:endParaRPr lang="en-US" sz="1000" b="1" dirty="0" smtClean="0">
              <a:latin typeface="Cambria" pitchFamily="18" charset="0"/>
            </a:endParaRPr>
          </a:p>
        </p:txBody>
      </p:sp>
    </p:spTree>
    <p:extLst>
      <p:ext uri="{BB962C8B-B14F-4D97-AF65-F5344CB8AC3E}">
        <p14:creationId xmlns:p14="http://schemas.microsoft.com/office/powerpoint/2010/main" xmlns="" val="136094938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10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wipe(left)">
                                      <p:cBhvr>
                                        <p:cTn id="22" dur="1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76200"/>
            <a:ext cx="8686800" cy="82296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13:8-13</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800" y="1028700"/>
            <a:ext cx="8686799" cy="5601533"/>
          </a:xfrm>
          <a:prstGeom prst="rect">
            <a:avLst/>
          </a:prstGeom>
          <a:noFill/>
          <a:effectLst/>
        </p:spPr>
        <p:txBody>
          <a:bodyPr wrap="square" rtlCol="0">
            <a:spAutoFit/>
          </a:bodyPr>
          <a:lstStyle/>
          <a:p>
            <a:pPr indent="457200"/>
            <a:r>
              <a:rPr lang="en-US" sz="2400" b="1" dirty="0" smtClean="0">
                <a:latin typeface="Cambria" pitchFamily="18" charset="0"/>
              </a:rPr>
              <a:t>The opinions we held, the things we fought about, the issues on which we were once so dogmatic – these things  will be replaced with a full knowledge and understanding that can come only when Christ returns (</a:t>
            </a:r>
            <a:r>
              <a:rPr lang="en-US" sz="2400" b="1" dirty="0" smtClean="0">
                <a:effectLst>
                  <a:outerShdw blurRad="38100" dist="38100" dir="2700000" algn="tl">
                    <a:srgbClr val="000000">
                      <a:alpha val="43137"/>
                    </a:srgbClr>
                  </a:outerShdw>
                </a:effectLst>
                <a:latin typeface="Cambria" pitchFamily="18" charset="0"/>
              </a:rPr>
              <a:t>13:11</a:t>
            </a:r>
            <a:r>
              <a:rPr lang="en-US" sz="2400" b="1" dirty="0" smtClean="0">
                <a:latin typeface="Cambria" pitchFamily="18" charset="0"/>
              </a:rPr>
              <a:t>).</a:t>
            </a:r>
          </a:p>
          <a:p>
            <a:pPr indent="457200"/>
            <a:endParaRPr lang="en-US" sz="1200" b="1" dirty="0" smtClean="0">
              <a:latin typeface="Cambria" pitchFamily="18" charset="0"/>
            </a:endParaRPr>
          </a:p>
          <a:p>
            <a:pPr indent="457200"/>
            <a:r>
              <a:rPr lang="en-US" sz="2200" b="1" dirty="0" smtClean="0">
                <a:effectLst>
                  <a:outerShdw blurRad="38100" dist="38100" dir="2700000" algn="tl">
                    <a:srgbClr val="000000">
                      <a:alpha val="43137"/>
                    </a:srgbClr>
                  </a:outerShdw>
                </a:effectLst>
                <a:latin typeface="Cambria" pitchFamily="18" charset="0"/>
              </a:rPr>
              <a:t>MIRROR’S REFLECTION</a:t>
            </a:r>
            <a:r>
              <a:rPr lang="en-US" sz="2400" b="1" i="1" dirty="0" smtClean="0">
                <a:effectLst>
                  <a:outerShdw blurRad="38100" dist="38100" dir="2700000" algn="tl">
                    <a:srgbClr val="000000">
                      <a:alpha val="43137"/>
                    </a:srgbClr>
                  </a:outerShdw>
                </a:effectLst>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a:t>
            </a:r>
            <a:r>
              <a:rPr lang="en-US" sz="2400" b="1" dirty="0" smtClean="0">
                <a:latin typeface="Cambria" pitchFamily="18" charset="0"/>
              </a:rPr>
              <a:t> Paul compares our present understanding of spiritual things to a person looking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in a mirror dimly</a:t>
            </a:r>
            <a:r>
              <a:rPr lang="en-US" sz="2400" b="1" i="1" dirty="0" smtClean="0">
                <a:latin typeface="Cambria" pitchFamily="18" charset="0"/>
              </a:rPr>
              <a:t>”</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13:12</a:t>
            </a:r>
            <a:r>
              <a:rPr lang="en-US" sz="2400" b="1" dirty="0" smtClean="0">
                <a:latin typeface="Cambria" pitchFamily="18" charset="0"/>
              </a:rPr>
              <a:t>).  This word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dimly</a:t>
            </a:r>
            <a:r>
              <a:rPr lang="en-US" sz="2400" b="1" i="1" dirty="0" smtClean="0">
                <a:latin typeface="Cambria" pitchFamily="18" charset="0"/>
              </a:rPr>
              <a:t>”</a:t>
            </a:r>
            <a:r>
              <a:rPr lang="en-US" sz="2400" b="1" dirty="0" smtClean="0">
                <a:latin typeface="Cambria" pitchFamily="18" charset="0"/>
              </a:rPr>
              <a:t> is the Greek word “</a:t>
            </a:r>
            <a:r>
              <a:rPr lang="en-US" sz="2400" b="1" dirty="0" err="1" smtClean="0">
                <a:effectLst>
                  <a:outerShdw blurRad="38100" dist="38100" dir="2700000" algn="tl">
                    <a:srgbClr val="000000">
                      <a:alpha val="43137"/>
                    </a:srgbClr>
                  </a:outerShdw>
                </a:effectLst>
                <a:latin typeface="Cambria" pitchFamily="18" charset="0"/>
              </a:rPr>
              <a:t>ainigma</a:t>
            </a:r>
            <a:r>
              <a:rPr lang="en-US" sz="2400" b="1" dirty="0" smtClean="0">
                <a:latin typeface="Cambria" pitchFamily="18" charset="0"/>
              </a:rPr>
              <a:t>” </a:t>
            </a:r>
            <a:r>
              <a:rPr lang="en-US" sz="2400" b="1" i="1" dirty="0" smtClean="0">
                <a:latin typeface="Cambria" pitchFamily="18" charset="0"/>
              </a:rPr>
              <a:t>(</a:t>
            </a:r>
            <a:r>
              <a:rPr lang="en-US" sz="2400" b="1" i="1" dirty="0" smtClean="0">
                <a:latin typeface="Cambria" panose="02040503050406030204" pitchFamily="18" charset="0"/>
                <a:ea typeface="Cambria" panose="02040503050406030204" pitchFamily="18" charset="0"/>
              </a:rPr>
              <a:t>eye-</a:t>
            </a:r>
            <a:r>
              <a:rPr lang="en-US" sz="2400" b="1" i="1" dirty="0" err="1" smtClean="0">
                <a:latin typeface="Cambria" panose="02040503050406030204" pitchFamily="18" charset="0"/>
                <a:ea typeface="Cambria" panose="02040503050406030204" pitchFamily="18" charset="0"/>
              </a:rPr>
              <a:t>nig</a:t>
            </a:r>
            <a:r>
              <a:rPr lang="en-US" sz="2400" b="1" i="1" dirty="0" smtClean="0">
                <a:latin typeface="Cambria" panose="02040503050406030204" pitchFamily="18" charset="0"/>
                <a:ea typeface="Cambria" panose="02040503050406030204" pitchFamily="18" charset="0"/>
              </a:rPr>
              <a:t>-ma)</a:t>
            </a:r>
            <a:r>
              <a:rPr lang="en-US" sz="2400" b="1" dirty="0" smtClean="0">
                <a:latin typeface="Cambria" pitchFamily="18" charset="0"/>
              </a:rPr>
              <a:t> our English word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enigma</a:t>
            </a:r>
            <a:r>
              <a:rPr lang="en-US" sz="2400" b="1" i="1" dirty="0" smtClean="0">
                <a:latin typeface="Cambria" pitchFamily="18" charset="0"/>
              </a:rPr>
              <a:t>;”</a:t>
            </a:r>
            <a:r>
              <a:rPr lang="en-US" sz="2400" b="1" dirty="0" smtClean="0">
                <a:latin typeface="Cambria" pitchFamily="18" charset="0"/>
              </a:rPr>
              <a:t> – reflecting </a:t>
            </a:r>
            <a:r>
              <a:rPr lang="en-US" sz="2400" b="1" dirty="0" smtClean="0">
                <a:latin typeface="Cambria" panose="02040503050406030204" pitchFamily="18" charset="0"/>
                <a:ea typeface="Cambria" panose="02040503050406030204" pitchFamily="18" charset="0"/>
              </a:rPr>
              <a:t>an unclear, incomprehensible, or even dark image. </a:t>
            </a:r>
          </a:p>
          <a:p>
            <a:pPr indent="457200"/>
            <a:endParaRPr lang="en-US" sz="1000" b="1" dirty="0" smtClean="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says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 </a:t>
            </a:r>
            <a:r>
              <a:rPr lang="en-US" sz="2400" b="1" dirty="0" smtClean="0">
                <a:latin typeface="Cambria" pitchFamily="18" charset="0"/>
              </a:rPr>
              <a:t>In </a:t>
            </a:r>
            <a:r>
              <a:rPr lang="en-US" sz="2400" b="1" dirty="0">
                <a:latin typeface="Cambria" pitchFamily="18" charset="0"/>
              </a:rPr>
              <a:t>the ancient world mirrors were made of </a:t>
            </a:r>
            <a:r>
              <a:rPr lang="en-US" sz="2400" b="1" dirty="0">
                <a:latin typeface="Cambria" pitchFamily="18" charset="0"/>
                <a:ea typeface="Cambria" panose="02040503050406030204" pitchFamily="18" charset="0"/>
              </a:rPr>
              <a:t>polished bronze or other metal. </a:t>
            </a:r>
            <a:r>
              <a:rPr lang="en-US" sz="2400" b="1" dirty="0" smtClean="0">
                <a:latin typeface="Cambria" pitchFamily="18" charset="0"/>
                <a:ea typeface="Cambria" panose="02040503050406030204" pitchFamily="18" charset="0"/>
              </a:rPr>
              <a:t> These </a:t>
            </a:r>
            <a:r>
              <a:rPr lang="en-US" sz="2400" b="1" dirty="0">
                <a:latin typeface="Cambria" pitchFamily="18" charset="0"/>
                <a:ea typeface="Cambria" panose="02040503050406030204" pitchFamily="18" charset="0"/>
              </a:rPr>
              <a:t>mirrors </a:t>
            </a:r>
            <a:r>
              <a:rPr lang="en-US" sz="2400" b="1" dirty="0" smtClean="0">
                <a:latin typeface="Cambria" pitchFamily="18" charset="0"/>
                <a:ea typeface="Cambria" panose="02040503050406030204" pitchFamily="18" charset="0"/>
              </a:rPr>
              <a:t>could only reflect </a:t>
            </a:r>
            <a:r>
              <a:rPr lang="en-US" sz="2400" b="1" dirty="0">
                <a:latin typeface="Cambria" pitchFamily="18" charset="0"/>
                <a:ea typeface="Cambria" panose="02040503050406030204" pitchFamily="18" charset="0"/>
              </a:rPr>
              <a:t>an </a:t>
            </a:r>
            <a:r>
              <a:rPr lang="en-US" sz="2400" b="1" dirty="0" smtClean="0">
                <a:latin typeface="Cambria" pitchFamily="18" charset="0"/>
                <a:ea typeface="Cambria" panose="02040503050406030204" pitchFamily="18" charset="0"/>
              </a:rPr>
              <a:t>imperfect image, they were poor reflectors of reality</a:t>
            </a:r>
            <a:r>
              <a:rPr lang="en-US" sz="2400" b="1" dirty="0">
                <a:latin typeface="Cambria" pitchFamily="18" charset="0"/>
                <a:ea typeface="Cambria" panose="02040503050406030204" pitchFamily="18" charset="0"/>
              </a:rPr>
              <a:t>. </a:t>
            </a:r>
            <a:r>
              <a:rPr lang="en-US" sz="2400" b="1" dirty="0" smtClean="0">
                <a:latin typeface="Cambria" pitchFamily="18" charset="0"/>
                <a:ea typeface="Cambria" panose="02040503050406030204" pitchFamily="18" charset="0"/>
              </a:rPr>
              <a:t>  Similarly, Christians presently see a mere reflection, only a little beyond what Moses and the prophets saw.  </a:t>
            </a:r>
          </a:p>
        </p:txBody>
      </p:sp>
    </p:spTree>
    <p:extLst>
      <p:ext uri="{BB962C8B-B14F-4D97-AF65-F5344CB8AC3E}">
        <p14:creationId xmlns:p14="http://schemas.microsoft.com/office/powerpoint/2010/main" xmlns="" val="2742948776"/>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76200"/>
            <a:ext cx="8686800" cy="82296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13:8-13</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51865" y="1028700"/>
            <a:ext cx="8563535" cy="5201424"/>
          </a:xfrm>
          <a:prstGeom prst="rect">
            <a:avLst/>
          </a:prstGeom>
          <a:noFill/>
          <a:effectLst/>
        </p:spPr>
        <p:txBody>
          <a:bodyPr wrap="square" rtlCol="0">
            <a:spAutoFit/>
          </a:bodyPr>
          <a:lstStyle/>
          <a:p>
            <a:pPr indent="457200"/>
            <a:r>
              <a:rPr lang="en-US" sz="2400" b="1" dirty="0" smtClean="0">
                <a:latin typeface="Cambria" pitchFamily="18" charset="0"/>
              </a:rPr>
              <a:t>While, the New Testament brings a much fuller revelation of Christ and God’s work of redemption than the Old Testament, compared to the glory that will be revealed to us, our understanding is still partial (</a:t>
            </a:r>
            <a:r>
              <a:rPr lang="en-US" sz="2400" b="1" dirty="0" smtClean="0">
                <a:effectLst>
                  <a:outerShdw blurRad="38100" dist="38100" dir="2700000" algn="tl">
                    <a:srgbClr val="000000">
                      <a:alpha val="43137"/>
                    </a:srgbClr>
                  </a:outerShdw>
                </a:effectLst>
                <a:latin typeface="Cambria" pitchFamily="18" charset="0"/>
              </a:rPr>
              <a:t>2:9; Rom. 8:18-19</a:t>
            </a:r>
            <a:r>
              <a:rPr lang="en-US" sz="2400" b="1" dirty="0" smtClean="0">
                <a:latin typeface="Cambria" pitchFamily="18" charset="0"/>
              </a:rPr>
              <a:t>).</a:t>
            </a:r>
          </a:p>
          <a:p>
            <a:pPr indent="457200"/>
            <a:endParaRPr lang="en-US" sz="1000" b="1" dirty="0">
              <a:latin typeface="Cambria" pitchFamily="18" charset="0"/>
              <a:ea typeface="Cambria" panose="02040503050406030204" pitchFamily="18" charset="0"/>
            </a:endParaRPr>
          </a:p>
          <a:p>
            <a:pPr indent="457200"/>
            <a:r>
              <a:rPr lang="en-US" sz="2400" b="1" dirty="0" smtClean="0">
                <a:latin typeface="Cambria" pitchFamily="18" charset="0"/>
                <a:ea typeface="Cambria" panose="02040503050406030204" pitchFamily="18" charset="0"/>
              </a:rPr>
              <a:t>When Christ returns, the distorted images of reality, the mysteries of life, the doctrinal enigmas, and the riddles of suffering all will be gone.  When we see the Savior face-to-face, all of our question marks will be changed to exclamation points. </a:t>
            </a:r>
          </a:p>
          <a:p>
            <a:pPr indent="457200"/>
            <a:endParaRPr lang="en-US" sz="1000" b="1" dirty="0">
              <a:latin typeface="Cambria" pitchFamily="18" charset="0"/>
              <a:ea typeface="Cambria" panose="02040503050406030204" pitchFamily="18" charset="0"/>
            </a:endParaRPr>
          </a:p>
          <a:p>
            <a:pPr indent="457200"/>
            <a:r>
              <a:rPr lang="en-US" sz="2400" b="1" dirty="0" smtClean="0">
                <a:latin typeface="Cambria" pitchFamily="18" charset="0"/>
                <a:ea typeface="Cambria" panose="02040503050406030204" pitchFamily="18" charset="0"/>
              </a:rPr>
              <a:t>Paul declares that love is not the only thing that will endure beyond this world:  </a:t>
            </a:r>
            <a:r>
              <a:rPr lang="en-US" sz="2400" b="1" i="1" dirty="0" smtClean="0">
                <a:latin typeface="Cambria"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But now faith, hope, love, abide these three</a:t>
            </a:r>
            <a:r>
              <a:rPr lang="en-US" sz="2400" b="1" i="1" dirty="0" smtClean="0">
                <a:latin typeface="Cambria" pitchFamily="18" charset="0"/>
                <a:ea typeface="Cambria" panose="02040503050406030204" pitchFamily="18" charset="0"/>
              </a:rPr>
              <a:t>”</a:t>
            </a:r>
            <a:r>
              <a:rPr lang="en-US" sz="2400" b="1" dirty="0" smtClean="0">
                <a:latin typeface="Cambria"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itchFamily="18" charset="0"/>
                <a:ea typeface="Cambria" panose="02040503050406030204" pitchFamily="18" charset="0"/>
              </a:rPr>
              <a:t>13:13</a:t>
            </a:r>
            <a:r>
              <a:rPr lang="en-US" sz="2400" b="1" dirty="0" smtClean="0">
                <a:latin typeface="Cambria" pitchFamily="18" charset="0"/>
                <a:ea typeface="Cambria" panose="02040503050406030204" pitchFamily="18" charset="0"/>
              </a:rPr>
              <a:t>).  These cardinal virtues of the Christian life will not only </a:t>
            </a:r>
            <a:r>
              <a:rPr lang="en-US" sz="2400" b="1" i="1" dirty="0" smtClean="0">
                <a:latin typeface="Cambria"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abide</a:t>
            </a:r>
            <a:r>
              <a:rPr lang="en-US" sz="2400" b="1" i="1" dirty="0" smtClean="0">
                <a:latin typeface="Cambria" pitchFamily="18" charset="0"/>
                <a:ea typeface="Cambria" panose="02040503050406030204" pitchFamily="18" charset="0"/>
              </a:rPr>
              <a:t>”</a:t>
            </a:r>
            <a:r>
              <a:rPr lang="en-US" sz="2400" b="1" dirty="0" smtClean="0">
                <a:latin typeface="Cambria" pitchFamily="18" charset="0"/>
                <a:ea typeface="Cambria" panose="02040503050406030204" pitchFamily="18" charset="0"/>
              </a:rPr>
              <a:t> – but they are </a:t>
            </a:r>
            <a:r>
              <a:rPr lang="en-US" sz="2400" b="1" i="1" dirty="0" smtClean="0">
                <a:latin typeface="Cambria"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itchFamily="18" charset="0"/>
                <a:ea typeface="Cambria" panose="02040503050406030204" pitchFamily="18" charset="0"/>
              </a:rPr>
              <a:t>now</a:t>
            </a:r>
            <a:r>
              <a:rPr lang="en-US" sz="2400" b="1" i="1" dirty="0" smtClean="0">
                <a:latin typeface="Cambria" pitchFamily="18" charset="0"/>
                <a:ea typeface="Cambria" panose="02040503050406030204" pitchFamily="18" charset="0"/>
              </a:rPr>
              <a:t>”</a:t>
            </a:r>
            <a:r>
              <a:rPr lang="en-US" sz="2400" b="1" dirty="0" smtClean="0">
                <a:latin typeface="Cambria" pitchFamily="18" charset="0"/>
                <a:ea typeface="Cambria" panose="02040503050406030204" pitchFamily="18" charset="0"/>
              </a:rPr>
              <a:t> present. </a:t>
            </a:r>
          </a:p>
        </p:txBody>
      </p:sp>
    </p:spTree>
    <p:extLst>
      <p:ext uri="{BB962C8B-B14F-4D97-AF65-F5344CB8AC3E}">
        <p14:creationId xmlns:p14="http://schemas.microsoft.com/office/powerpoint/2010/main" xmlns="" val="2714567770"/>
      </p:ext>
    </p:extLst>
  </p:cSld>
  <p:clrMapOvr>
    <a:masterClrMapping/>
  </p:clrMapOvr>
  <mc:AlternateContent xmlns:mc="http://schemas.openxmlformats.org/markup-compatibility/2006">
    <mc:Choice xmlns:p14="http://schemas.microsoft.com/office/powerpoint/2010/main" xmlns="" Requires="p14">
      <p:transition p14:dur="100">
        <p:cut/>
      </p:transition>
    </mc:Choice>
    <mc:Fallback>
      <p:transition>
        <p:cu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76200"/>
            <a:ext cx="8686800" cy="82296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13:8-13</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51864" y="990600"/>
            <a:ext cx="8686800" cy="5509200"/>
          </a:xfrm>
          <a:prstGeom prst="rect">
            <a:avLst/>
          </a:prstGeom>
          <a:noFill/>
          <a:effectLst/>
        </p:spPr>
        <p:txBody>
          <a:bodyPr wrap="square" rtlCol="0">
            <a:spAutoFit/>
          </a:bodyPr>
          <a:lstStyle/>
          <a:p>
            <a:pPr indent="457200"/>
            <a:r>
              <a:rPr lang="en-US" sz="2400" b="1" dirty="0" smtClean="0">
                <a:latin typeface="Cambria" pitchFamily="18" charset="0"/>
              </a:rPr>
              <a:t>The implication is clear:  Instead of obsessing over the current gifts of the Spirit that will vanish in the future, we should invest our time and energy in nurturing </a:t>
            </a:r>
            <a:r>
              <a:rPr lang="en-US" sz="2400" b="1" i="1" dirty="0" smtClean="0">
                <a:effectLst>
                  <a:outerShdw blurRad="38100" dist="38100" dir="2700000" algn="tl">
                    <a:srgbClr val="000000">
                      <a:alpha val="43137"/>
                    </a:srgbClr>
                  </a:outerShdw>
                </a:effectLst>
                <a:latin typeface="Cambria" pitchFamily="18" charset="0"/>
              </a:rPr>
              <a:t>faith</a:t>
            </a:r>
            <a:r>
              <a:rPr lang="en-US" sz="2400" b="1" dirty="0" smtClean="0">
                <a:latin typeface="Cambria" pitchFamily="18" charset="0"/>
              </a:rPr>
              <a:t>, </a:t>
            </a:r>
            <a:r>
              <a:rPr lang="en-US" sz="2400" b="1" i="1" dirty="0" smtClean="0">
                <a:effectLst>
                  <a:outerShdw blurRad="38100" dist="38100" dir="2700000" algn="tl">
                    <a:srgbClr val="000000">
                      <a:alpha val="43137"/>
                    </a:srgbClr>
                  </a:outerShdw>
                </a:effectLst>
                <a:latin typeface="Cambria" pitchFamily="18" charset="0"/>
              </a:rPr>
              <a:t>hope</a:t>
            </a:r>
            <a:r>
              <a:rPr lang="en-US" sz="2400" b="1" dirty="0" smtClean="0">
                <a:latin typeface="Cambria" pitchFamily="18" charset="0"/>
              </a:rPr>
              <a:t>, and </a:t>
            </a:r>
            <a:r>
              <a:rPr lang="en-US" sz="2400" b="1" i="1" dirty="0" smtClean="0">
                <a:effectLst>
                  <a:outerShdw blurRad="38100" dist="38100" dir="2700000" algn="tl">
                    <a:srgbClr val="000000">
                      <a:alpha val="43137"/>
                    </a:srgbClr>
                  </a:outerShdw>
                </a:effectLst>
                <a:latin typeface="Cambria" pitchFamily="18" charset="0"/>
              </a:rPr>
              <a:t>love</a:t>
            </a:r>
            <a:r>
              <a:rPr lang="en-US" sz="2400" b="1" dirty="0" smtClean="0">
                <a:latin typeface="Cambria" pitchFamily="18" charset="0"/>
              </a:rPr>
              <a:t>, as these benefit us not only in the present age, but throughout time and for all eternity.  </a:t>
            </a:r>
          </a:p>
          <a:p>
            <a:pPr indent="457200"/>
            <a:endParaRPr lang="en-US" sz="1000" b="1" dirty="0" smtClean="0">
              <a:latin typeface="Cambria" pitchFamily="18" charset="0"/>
            </a:endParaRPr>
          </a:p>
          <a:p>
            <a:pPr indent="457200"/>
            <a:r>
              <a:rPr lang="en-US" sz="2400" b="1" dirty="0" smtClean="0">
                <a:latin typeface="Cambria" pitchFamily="18" charset="0"/>
              </a:rPr>
              <a:t>Yet, among these </a:t>
            </a:r>
            <a:r>
              <a:rPr lang="en-US" sz="2400" b="1" i="1" u="sng" dirty="0" smtClean="0">
                <a:latin typeface="Cambria" pitchFamily="18" charset="0"/>
              </a:rPr>
              <a:t>three</a:t>
            </a:r>
            <a:r>
              <a:rPr lang="en-US" sz="2400" b="1" dirty="0" smtClean="0">
                <a:latin typeface="Cambria" pitchFamily="18" charset="0"/>
              </a:rPr>
              <a:t> </a:t>
            </a:r>
            <a:r>
              <a:rPr lang="en-US" sz="2400" b="1" i="1" u="sng" dirty="0" smtClean="0">
                <a:latin typeface="Cambria" pitchFamily="18" charset="0"/>
              </a:rPr>
              <a:t>virtues</a:t>
            </a:r>
            <a:r>
              <a:rPr lang="en-US" sz="2400" b="1" dirty="0" smtClean="0">
                <a:latin typeface="Cambria" pitchFamily="18" charset="0"/>
              </a:rPr>
              <a:t>, Paul draws a distinction: “</a:t>
            </a:r>
            <a:r>
              <a:rPr lang="en-US" sz="2400" b="1" i="1" dirty="0" smtClean="0">
                <a:effectLst>
                  <a:outerShdw blurRad="38100" dist="38100" dir="2700000" algn="tl">
                    <a:srgbClr val="000000">
                      <a:alpha val="43137"/>
                    </a:srgbClr>
                  </a:outerShdw>
                </a:effectLst>
                <a:latin typeface="Cambria" pitchFamily="18" charset="0"/>
              </a:rPr>
              <a:t>But the greatest of these is love</a:t>
            </a:r>
            <a:r>
              <a:rPr lang="en-US" sz="2400" b="1" dirty="0" smtClean="0">
                <a:latin typeface="Cambria" pitchFamily="18" charset="0"/>
              </a:rPr>
              <a:t>” (</a:t>
            </a:r>
            <a:r>
              <a:rPr lang="en-US" sz="2400" b="1" dirty="0" smtClean="0">
                <a:effectLst>
                  <a:outerShdw blurRad="38100" dist="38100" dir="2700000" algn="tl">
                    <a:srgbClr val="000000">
                      <a:alpha val="43137"/>
                    </a:srgbClr>
                  </a:outerShdw>
                </a:effectLst>
                <a:latin typeface="Cambria" pitchFamily="18" charset="0"/>
              </a:rPr>
              <a:t>13:13</a:t>
            </a:r>
            <a:r>
              <a:rPr lang="en-US" sz="2400" b="1" dirty="0" smtClean="0">
                <a:latin typeface="Cambria" pitchFamily="18" charset="0"/>
              </a:rPr>
              <a:t>). </a:t>
            </a:r>
          </a:p>
          <a:p>
            <a:pPr indent="457200"/>
            <a:endParaRPr lang="en-US" sz="1000" b="1" dirty="0">
              <a:latin typeface="Cambria" pitchFamily="18" charset="0"/>
            </a:endParaRPr>
          </a:p>
          <a:p>
            <a:pPr indent="457200"/>
            <a:r>
              <a:rPr lang="en-US" sz="2400" b="1" dirty="0" smtClean="0">
                <a:latin typeface="Cambria" pitchFamily="18" charset="0"/>
              </a:rPr>
              <a:t>The noted Theologian Barclay declares, </a:t>
            </a:r>
            <a:r>
              <a:rPr lang="en-US" sz="2400" b="1" i="1" dirty="0" smtClean="0">
                <a:latin typeface="Cambria" pitchFamily="18" charset="0"/>
              </a:rPr>
              <a:t>“Faith without love is cold, and hope without love is grim.  Love is the fire which kindles faith and it is the light which turns hope into certainty.”</a:t>
            </a:r>
            <a:r>
              <a:rPr lang="en-US" sz="2400" b="1" dirty="0" smtClean="0">
                <a:latin typeface="Cambria" pitchFamily="18" charset="0"/>
              </a:rPr>
              <a:t> </a:t>
            </a:r>
          </a:p>
          <a:p>
            <a:pPr indent="457200"/>
            <a:endParaRPr lang="en-US" sz="1000" b="1" dirty="0" smtClean="0">
              <a:latin typeface="Cambria" pitchFamily="18" charset="0"/>
            </a:endParaRPr>
          </a:p>
          <a:p>
            <a:pPr indent="457200"/>
            <a:r>
              <a:rPr lang="en-US" sz="2400" b="1" dirty="0" smtClean="0">
                <a:latin typeface="Cambria" pitchFamily="18" charset="0"/>
              </a:rPr>
              <a:t>Remember, when Christ returns, </a:t>
            </a:r>
            <a:r>
              <a:rPr lang="en-US" sz="2400" b="1" i="1" dirty="0" smtClean="0">
                <a:latin typeface="Cambria" pitchFamily="18" charset="0"/>
              </a:rPr>
              <a:t>faith</a:t>
            </a:r>
            <a:r>
              <a:rPr lang="en-US" sz="2400" b="1" dirty="0" smtClean="0">
                <a:latin typeface="Cambria" pitchFamily="18" charset="0"/>
              </a:rPr>
              <a:t> and </a:t>
            </a:r>
            <a:r>
              <a:rPr lang="en-US" sz="2400" b="1" i="1" dirty="0" smtClean="0">
                <a:latin typeface="Cambria" pitchFamily="18" charset="0"/>
              </a:rPr>
              <a:t>hope</a:t>
            </a:r>
            <a:r>
              <a:rPr lang="en-US" sz="2400" b="1" dirty="0" smtClean="0">
                <a:latin typeface="Cambria" pitchFamily="18" charset="0"/>
              </a:rPr>
              <a:t> will be diminished while </a:t>
            </a:r>
            <a:r>
              <a:rPr lang="en-US" sz="2400" b="1" i="1" u="sng" dirty="0" smtClean="0">
                <a:effectLst>
                  <a:outerShdw blurRad="38100" dist="38100" dir="2700000" algn="tl">
                    <a:srgbClr val="000000">
                      <a:alpha val="43137"/>
                    </a:srgbClr>
                  </a:outerShdw>
                </a:effectLst>
                <a:latin typeface="Cambria" pitchFamily="18" charset="0"/>
              </a:rPr>
              <a:t>love</a:t>
            </a:r>
            <a:r>
              <a:rPr lang="en-US" sz="2400" b="1" dirty="0" smtClean="0">
                <a:latin typeface="Cambria" pitchFamily="18" charset="0"/>
              </a:rPr>
              <a:t> will be intensified. </a:t>
            </a:r>
          </a:p>
          <a:p>
            <a:pPr indent="457200"/>
            <a:endParaRPr lang="en-US" sz="1000" b="1" dirty="0">
              <a:latin typeface="Cambria" pitchFamily="18" charset="0"/>
              <a:ea typeface="Cambria" panose="02040503050406030204" pitchFamily="18" charset="0"/>
            </a:endParaRPr>
          </a:p>
        </p:txBody>
      </p:sp>
    </p:spTree>
    <p:extLst>
      <p:ext uri="{BB962C8B-B14F-4D97-AF65-F5344CB8AC3E}">
        <p14:creationId xmlns:p14="http://schemas.microsoft.com/office/powerpoint/2010/main" xmlns="" val="897273438"/>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wipe(left)">
                                      <p:cBhvr>
                                        <p:cTn id="22"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76200"/>
            <a:ext cx="8686800" cy="82296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13:8-13</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51865" y="1028700"/>
            <a:ext cx="8563535" cy="4616648"/>
          </a:xfrm>
          <a:prstGeom prst="rect">
            <a:avLst/>
          </a:prstGeom>
          <a:noFill/>
          <a:effectLst/>
        </p:spPr>
        <p:txBody>
          <a:bodyPr wrap="square" rtlCol="0">
            <a:spAutoFit/>
          </a:bodyPr>
          <a:lstStyle/>
          <a:p>
            <a:pPr indent="457200"/>
            <a:r>
              <a:rPr lang="en-US" sz="2400" b="1" dirty="0" smtClean="0">
                <a:latin typeface="Cambria" pitchFamily="18" charset="0"/>
              </a:rPr>
              <a:t>While our perfect trust in God will always endure, our faith in the promises of God, and our belief in things that cannot be seen, will be satisfied by the fulfillment of all His promises. </a:t>
            </a:r>
          </a:p>
          <a:p>
            <a:pPr indent="457200"/>
            <a:endParaRPr lang="en-US" sz="1000" b="1" dirty="0" smtClean="0">
              <a:latin typeface="Cambria" pitchFamily="18" charset="0"/>
            </a:endParaRPr>
          </a:p>
          <a:p>
            <a:pPr indent="457200"/>
            <a:r>
              <a:rPr lang="en-US" sz="2400" b="1" dirty="0" smtClean="0">
                <a:latin typeface="Cambria" pitchFamily="18" charset="0"/>
              </a:rPr>
              <a:t>Similarly, though believers will live for eternity with the expectation of continued growth in relationship with God and others, the hope of glory we have today will be fulfilled when Christ returns. </a:t>
            </a:r>
          </a:p>
          <a:p>
            <a:pPr indent="457200"/>
            <a:endParaRPr lang="en-US" sz="1000" b="1" dirty="0">
              <a:latin typeface="Cambria" pitchFamily="18" charset="0"/>
            </a:endParaRPr>
          </a:p>
          <a:p>
            <a:pPr indent="457200"/>
            <a:r>
              <a:rPr lang="en-US" sz="2400" b="1" dirty="0" smtClean="0">
                <a:latin typeface="Cambria" pitchFamily="18" charset="0"/>
              </a:rPr>
              <a:t>So, while </a:t>
            </a:r>
            <a:r>
              <a:rPr lang="en-US" sz="2400" b="1" i="1" dirty="0" smtClean="0">
                <a:latin typeface="Cambria" pitchFamily="18" charset="0"/>
              </a:rPr>
              <a:t>faith</a:t>
            </a:r>
            <a:r>
              <a:rPr lang="en-US" sz="2400" b="1" dirty="0" smtClean="0">
                <a:latin typeface="Cambria" pitchFamily="18" charset="0"/>
              </a:rPr>
              <a:t> and </a:t>
            </a:r>
            <a:r>
              <a:rPr lang="en-US" sz="2400" b="1" i="1" dirty="0" smtClean="0">
                <a:latin typeface="Cambria" pitchFamily="18" charset="0"/>
              </a:rPr>
              <a:t>hope</a:t>
            </a:r>
            <a:r>
              <a:rPr lang="en-US" sz="2400" b="1" dirty="0" smtClean="0">
                <a:latin typeface="Cambria" pitchFamily="18" charset="0"/>
              </a:rPr>
              <a:t> diminish and fade with the blessed face-to-face vision of God, our </a:t>
            </a:r>
            <a:r>
              <a:rPr lang="en-US" sz="2400" b="1" i="1" dirty="0" smtClean="0">
                <a:effectLst>
                  <a:outerShdw blurRad="38100" dist="38100" dir="2700000" algn="tl">
                    <a:srgbClr val="000000">
                      <a:alpha val="43137"/>
                    </a:srgbClr>
                  </a:outerShdw>
                </a:effectLst>
                <a:latin typeface="Cambria" pitchFamily="18" charset="0"/>
              </a:rPr>
              <a:t>love</a:t>
            </a:r>
            <a:r>
              <a:rPr lang="en-US" sz="2400" b="1" dirty="0" smtClean="0">
                <a:latin typeface="Cambria" pitchFamily="18" charset="0"/>
              </a:rPr>
              <a:t> for Him will only grow with each passing moment – </a:t>
            </a:r>
            <a:r>
              <a:rPr lang="en-US" sz="2400" b="1" i="1" dirty="0" smtClean="0">
                <a:latin typeface="Cambria" pitchFamily="18" charset="0"/>
              </a:rPr>
              <a:t>forever and ever</a:t>
            </a:r>
            <a:r>
              <a:rPr lang="en-US" sz="2400" b="1" dirty="0" smtClean="0">
                <a:latin typeface="Cambria" pitchFamily="18" charset="0"/>
              </a:rPr>
              <a:t>. </a:t>
            </a:r>
          </a:p>
          <a:p>
            <a:pPr indent="457200"/>
            <a:endParaRPr lang="en-US" sz="1000" b="1" dirty="0">
              <a:latin typeface="Cambria" pitchFamily="18" charset="0"/>
              <a:ea typeface="Cambria" panose="02040503050406030204" pitchFamily="18" charset="0"/>
            </a:endParaRPr>
          </a:p>
        </p:txBody>
      </p:sp>
    </p:spTree>
    <p:extLst>
      <p:ext uri="{BB962C8B-B14F-4D97-AF65-F5344CB8AC3E}">
        <p14:creationId xmlns:p14="http://schemas.microsoft.com/office/powerpoint/2010/main" xmlns="" val="3322253970"/>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10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wipe(left)">
                                      <p:cBhvr>
                                        <p:cTn id="1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bg>
      <p:bgPr>
        <a:solidFill>
          <a:srgbClr val="FF0000"/>
        </a:solidFill>
        <a:effectLst/>
      </p:bgPr>
    </p:bg>
    <p:spTree>
      <p:nvGrpSpPr>
        <p:cNvPr id="1" name=""/>
        <p:cNvGrpSpPr/>
        <p:nvPr/>
      </p:nvGrpSpPr>
      <p:grpSpPr>
        <a:xfrm>
          <a:off x="0" y="0"/>
          <a:ext cx="0" cy="0"/>
          <a:chOff x="0" y="0"/>
          <a:chExt cx="0" cy="0"/>
        </a:xfrm>
      </p:grpSpPr>
      <p:sp>
        <p:nvSpPr>
          <p:cNvPr id="2" name="Rectangle 1"/>
          <p:cNvSpPr/>
          <p:nvPr/>
        </p:nvSpPr>
        <p:spPr>
          <a:xfrm>
            <a:off x="762000" y="914400"/>
            <a:ext cx="7315200" cy="3231654"/>
          </a:xfrm>
          <a:prstGeom prst="rect">
            <a:avLst/>
          </a:prstGeom>
          <a:effectLst>
            <a:outerShdw blurRad="50800" dist="38100" dir="18900000" algn="bl" rotWithShape="0">
              <a:prstClr val="black">
                <a:alpha val="60000"/>
              </a:prstClr>
            </a:outerShdw>
          </a:effectLst>
        </p:spPr>
        <p:txBody>
          <a:bodyPr wrap="square">
            <a:spAutoFit/>
          </a:bodyPr>
          <a:lstStyle/>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Applications</a:t>
            </a:r>
          </a:p>
          <a:p>
            <a:pPr lvl="0" algn="ctr">
              <a:spcBef>
                <a:spcPct val="0"/>
              </a:spcBef>
              <a:defRPr/>
            </a:pPr>
            <a:r>
              <a:rPr lang="en-US" sz="60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Of the</a:t>
            </a:r>
          </a:p>
          <a:p>
            <a:pPr lvl="0" algn="ctr">
              <a:spcBef>
                <a:spcPct val="0"/>
              </a:spcBef>
              <a:defRPr/>
            </a:pPr>
            <a:r>
              <a:rPr lang="en-US" sz="72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rPr>
              <a:t>lesson</a:t>
            </a:r>
            <a:endParaRPr lang="en-US" sz="8800" cap="all" dirty="0" smtClean="0">
              <a:solidFill>
                <a:srgbClr val="FFFF00"/>
              </a:solidFill>
              <a:effectLst>
                <a:outerShdw blurRad="76200" dist="127000" dir="16200000" sy="30000" kx="-1800000" algn="bl" rotWithShape="0">
                  <a:srgbClr val="FFC000">
                    <a:alpha val="75000"/>
                  </a:srgbClr>
                </a:outerShdw>
                <a:reflection blurRad="12700" stA="48000" endA="300" endPos="55000" dir="5400000" sy="-90000" algn="bl" rotWithShape="0"/>
              </a:effectLst>
              <a:latin typeface="Britannic Bold" pitchFamily="34" charset="0"/>
            </a:endParaRPr>
          </a:p>
        </p:txBody>
      </p:sp>
      <p:sp>
        <p:nvSpPr>
          <p:cNvPr id="3" name="TextBox 2"/>
          <p:cNvSpPr txBox="1"/>
          <p:nvPr/>
        </p:nvSpPr>
        <p:spPr>
          <a:xfrm>
            <a:off x="609601" y="4648200"/>
            <a:ext cx="8077200" cy="646331"/>
          </a:xfrm>
          <a:prstGeom prst="rect">
            <a:avLst/>
          </a:prstGeom>
          <a:noFill/>
          <a:effectLst>
            <a:outerShdw blurRad="50800" dist="76200" dir="18900000" algn="bl" rotWithShape="0">
              <a:prstClr val="black">
                <a:alpha val="50000"/>
              </a:prstClr>
            </a:outerShdw>
          </a:effectLst>
        </p:spPr>
        <p:txBody>
          <a:bodyPr wrap="square" rtlCol="0">
            <a:spAutoFit/>
          </a:bodyPr>
          <a:lstStyle/>
          <a:p>
            <a:pPr algn="ctr"/>
            <a:r>
              <a:rPr lang="en-US" sz="3600" dirty="0" smtClean="0">
                <a:solidFill>
                  <a:schemeClr val="bg1"/>
                </a:solidFill>
                <a:effectLst>
                  <a:outerShdw blurRad="38100" dist="38100" dir="2700000" algn="tl">
                    <a:srgbClr val="000000">
                      <a:alpha val="43137"/>
                    </a:srgbClr>
                  </a:outerShdw>
                </a:effectLst>
                <a:latin typeface="Constantia" pitchFamily="18" charset="0"/>
              </a:rPr>
              <a:t>Putting Love to Work</a:t>
            </a:r>
            <a:endParaRPr lang="en-US" sz="3600" dirty="0">
              <a:solidFill>
                <a:schemeClr val="bg1"/>
              </a:solidFill>
              <a:effectLst>
                <a:outerShdw blurRad="38100" dist="38100" dir="2700000" algn="tl">
                  <a:srgbClr val="000000">
                    <a:alpha val="43137"/>
                  </a:srgbClr>
                </a:outerShdw>
              </a:effectLst>
              <a:latin typeface="Constantia" pitchFamily="18" charset="0"/>
            </a:endParaRPr>
          </a:p>
        </p:txBody>
      </p:sp>
    </p:spTree>
    <p:extLst>
      <p:ext uri="{BB962C8B-B14F-4D97-AF65-F5344CB8AC3E}">
        <p14:creationId xmlns:p14="http://schemas.microsoft.com/office/powerpoint/2010/main" xmlns="" val="13535651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ible Study on 1 Corinthians - Revive Outreach Church"/>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40341"/>
            <a:ext cx="9144000" cy="6858000"/>
          </a:xfrm>
          <a:prstGeom prst="rect">
            <a:avLst/>
          </a:prstGeom>
          <a:noFill/>
          <a:ln>
            <a:noFill/>
          </a:ln>
        </p:spPr>
      </p:pic>
      <p:sp>
        <p:nvSpPr>
          <p:cNvPr id="8" name="TextBox 7"/>
          <p:cNvSpPr txBox="1"/>
          <p:nvPr/>
        </p:nvSpPr>
        <p:spPr>
          <a:xfrm rot="21445311">
            <a:off x="758844" y="2912205"/>
            <a:ext cx="5510705" cy="769441"/>
          </a:xfrm>
          <a:prstGeom prst="rect">
            <a:avLst/>
          </a:prstGeom>
          <a:noFill/>
        </p:spPr>
        <p:txBody>
          <a:bodyPr wrap="square" lIns="0" rIns="0" rtlCol="0" anchor="ctr" anchorCtr="0">
            <a:spAutoFit/>
          </a:bodyPr>
          <a:lstStyle/>
          <a:p>
            <a:pPr algn="ctr"/>
            <a:r>
              <a:rPr lang="en-US" sz="2400" b="1" dirty="0" smtClean="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Love: The Greatest of All</a:t>
            </a:r>
            <a:endParaRPr lang="en-US" sz="2000" b="1" dirty="0" smtClean="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algn="ctr"/>
            <a:r>
              <a:rPr lang="en-US" sz="2000" b="1" dirty="0" smtClean="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13:1-13</a:t>
            </a:r>
            <a:endParaRPr lang="en-US" sz="2000" b="1" dirty="0">
              <a:solidFill>
                <a:srgbClr val="96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77938601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76200"/>
            <a:ext cx="8595360" cy="82296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4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putting love to work</a:t>
            </a:r>
          </a:p>
        </p:txBody>
      </p:sp>
      <p:pic>
        <p:nvPicPr>
          <p:cNvPr id="7" name="Picture 5" descr="Scroll.png"/>
          <p:cNvPicPr>
            <a:picLocks noChangeAspect="1"/>
          </p:cNvPicPr>
          <p:nvPr/>
        </p:nvPicPr>
        <p:blipFill>
          <a:blip r:embed="rId3" cstate="print"/>
          <a:srcRect/>
          <a:stretch>
            <a:fillRect/>
          </a:stretch>
        </p:blipFill>
        <p:spPr bwMode="auto">
          <a:xfrm rot="21041667">
            <a:off x="7443947" y="267676"/>
            <a:ext cx="1487347" cy="756068"/>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81000" y="1066801"/>
            <a:ext cx="8458200" cy="4411977"/>
          </a:xfrm>
          <a:prstGeom prst="rect">
            <a:avLst/>
          </a:prstGeom>
          <a:noFill/>
          <a:effectLst/>
        </p:spPr>
        <p:txBody>
          <a:bodyPr wrap="square" rtlCol="0">
            <a:spAutoFit/>
          </a:bodyPr>
          <a:lstStyle/>
          <a:p>
            <a:pPr indent="457200">
              <a:tabLst>
                <a:tab pos="457200" algn="l"/>
              </a:tabLst>
            </a:pPr>
            <a:r>
              <a:rPr lang="en-US" sz="2370" b="1" dirty="0" smtClean="0">
                <a:latin typeface="Cambria" panose="02040503050406030204" pitchFamily="18" charset="0"/>
                <a:ea typeface="Cambria" panose="02040503050406030204" pitchFamily="18" charset="0"/>
              </a:rPr>
              <a:t>In closing </a:t>
            </a: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says . . .</a:t>
            </a:r>
            <a:r>
              <a:rPr lang="en-US" sz="2370" b="1" dirty="0" smtClean="0">
                <a:latin typeface="Cambria" panose="02040503050406030204" pitchFamily="18" charset="0"/>
                <a:ea typeface="Cambria" panose="02040503050406030204" pitchFamily="18" charset="0"/>
              </a:rPr>
              <a:t> Far too often we have turned to First Corinthians 13 into a sentimental, framed piece of poetry, something to hang on our wall or wear on a keychain, just pretty words to admire.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However, Paul meant for us to take these words to heart, to cherish them, to meditate upon them, and ultimately, to allow them to transform our lives from the inside out. </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So, as we reflect on the countless applications of this </a:t>
            </a:r>
            <a:r>
              <a:rPr lang="en-US" sz="2370" b="1" i="1" dirty="0" smtClean="0">
                <a:latin typeface="Cambria" panose="02040503050406030204" pitchFamily="18" charset="0"/>
                <a:ea typeface="Cambria" panose="02040503050406030204" pitchFamily="18" charset="0"/>
              </a:rPr>
              <a:t>“</a:t>
            </a: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Love Chapter</a:t>
            </a:r>
            <a:r>
              <a:rPr lang="en-US" sz="2370" b="1" i="1" dirty="0" smtClean="0">
                <a:latin typeface="Cambria" panose="02040503050406030204" pitchFamily="18" charset="0"/>
                <a:ea typeface="Cambria" panose="02040503050406030204" pitchFamily="18" charset="0"/>
              </a:rPr>
              <a:t>”</a:t>
            </a:r>
            <a:r>
              <a:rPr lang="en-US" sz="2370" b="1" dirty="0" smtClean="0">
                <a:latin typeface="Cambria" panose="02040503050406030204" pitchFamily="18" charset="0"/>
                <a:ea typeface="Cambria" panose="02040503050406030204" pitchFamily="18" charset="0"/>
              </a:rPr>
              <a:t> in our Bibles, don’t be satisfied with simple answers </a:t>
            </a:r>
            <a:r>
              <a:rPr lang="en-US" sz="2370" b="1" dirty="0">
                <a:latin typeface="Cambria" panose="02040503050406030204" pitchFamily="18" charset="0"/>
                <a:ea typeface="Cambria" panose="02040503050406030204" pitchFamily="18" charset="0"/>
              </a:rPr>
              <a:t>to </a:t>
            </a:r>
            <a:r>
              <a:rPr lang="en-US" sz="2370" b="1" dirty="0" smtClean="0">
                <a:latin typeface="Cambria" panose="02040503050406030204" pitchFamily="18" charset="0"/>
                <a:ea typeface="Cambria" panose="02040503050406030204" pitchFamily="18" charset="0"/>
              </a:rPr>
              <a:t>the below questions.  Dwell on your responses.  Meditate on them and listen for God. </a:t>
            </a:r>
            <a:endParaRPr lang="en-US" sz="1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86772561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76200"/>
            <a:ext cx="8595360" cy="82296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4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putting love to work</a:t>
            </a:r>
          </a:p>
        </p:txBody>
      </p:sp>
      <p:pic>
        <p:nvPicPr>
          <p:cNvPr id="7" name="Picture 5" descr="Scroll.png"/>
          <p:cNvPicPr>
            <a:picLocks noChangeAspect="1"/>
          </p:cNvPicPr>
          <p:nvPr/>
        </p:nvPicPr>
        <p:blipFill>
          <a:blip r:embed="rId3" cstate="print"/>
          <a:srcRect/>
          <a:stretch>
            <a:fillRect/>
          </a:stretch>
        </p:blipFill>
        <p:spPr bwMode="auto">
          <a:xfrm rot="21041667">
            <a:off x="7443947" y="267676"/>
            <a:ext cx="1487347" cy="756068"/>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228600" y="1066801"/>
            <a:ext cx="8610600" cy="3625608"/>
          </a:xfrm>
          <a:prstGeom prst="rect">
            <a:avLst/>
          </a:prstGeom>
          <a:noFill/>
          <a:effectLst/>
        </p:spPr>
        <p:txBody>
          <a:bodyPr wrap="square" rtlCol="0">
            <a:spAutoFit/>
          </a:bodyPr>
          <a:lstStyle/>
          <a:p>
            <a:pPr indent="457200">
              <a:tabLst>
                <a:tab pos="457200" algn="l"/>
              </a:tabLst>
            </a:pPr>
            <a:r>
              <a:rPr lang="en-US" sz="2370" b="1" dirty="0" smtClean="0">
                <a:latin typeface="Cambria" panose="02040503050406030204" pitchFamily="18" charset="0"/>
                <a:ea typeface="Cambria" panose="02040503050406030204" pitchFamily="18" charset="0"/>
              </a:rPr>
              <a:t>So, as you contemplate putting love to work, consider these self-evaluating questions from our study.  </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marL="857250" indent="-514350">
              <a:buFont typeface="+mj-lt"/>
              <a:buAutoNum type="arabicPeriod"/>
              <a:tabLst>
                <a:tab pos="685800" algn="l"/>
                <a:tab pos="914400" algn="l"/>
              </a:tabLst>
            </a:pP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Do you consider love absolutely essential in your ministry?</a:t>
            </a:r>
          </a:p>
          <a:p>
            <a:pPr marL="857250" indent="-514350">
              <a:buFont typeface="+mj-lt"/>
              <a:buAutoNum type="arabicPeriod"/>
              <a:tabLst>
                <a:tab pos="685800" algn="l"/>
                <a:tab pos="914400" algn="l"/>
              </a:tabLst>
            </a:pPr>
            <a:endParaRPr lang="en-US" sz="10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marL="857250" indent="-514350">
              <a:buFont typeface="+mj-lt"/>
              <a:buAutoNum type="arabicPeriod"/>
              <a:tabLst>
                <a:tab pos="685800" algn="l"/>
                <a:tab pos="914400" algn="l"/>
              </a:tabLst>
            </a:pP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Do you demonstrate your love?</a:t>
            </a:r>
          </a:p>
          <a:p>
            <a:pPr marL="857250" indent="-514350">
              <a:buFont typeface="+mj-lt"/>
              <a:buAutoNum type="arabicPeriod"/>
              <a:tabLst>
                <a:tab pos="685800" algn="l"/>
                <a:tab pos="914400" algn="l"/>
              </a:tabLst>
            </a:pPr>
            <a:endParaRPr lang="en-US" sz="10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marL="857250" indent="-514350">
              <a:buFont typeface="+mj-lt"/>
              <a:buAutoNum type="arabicPeriod"/>
              <a:tabLst>
                <a:tab pos="685800" algn="l"/>
                <a:tab pos="914400" algn="l"/>
              </a:tabLst>
            </a:pP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Does your love fade in and out?</a:t>
            </a:r>
          </a:p>
          <a:p>
            <a:pPr marL="857250" indent="-514350">
              <a:buFont typeface="+mj-lt"/>
              <a:buAutoNum type="arabicPeriod"/>
              <a:tabLst>
                <a:tab pos="685800" algn="l"/>
                <a:tab pos="914400" algn="l"/>
              </a:tabLst>
            </a:pPr>
            <a:endParaRPr lang="en-US" sz="10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marL="857250" indent="-514350">
              <a:buFont typeface="+mj-lt"/>
              <a:buAutoNum type="arabicPeriod"/>
              <a:tabLst>
                <a:tab pos="685800" algn="l"/>
                <a:tab pos="914400" algn="l"/>
              </a:tabLst>
            </a:pP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Does love come to the surface of your life more than    any other virtue?  </a:t>
            </a:r>
            <a:endParaRPr lang="en-US" sz="1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355070281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wipe(left)">
                                      <p:cBhvr>
                                        <p:cTn id="27" dur="1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76200"/>
            <a:ext cx="8686800" cy="82296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4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putting love to work</a:t>
            </a:r>
          </a:p>
        </p:txBody>
      </p:sp>
      <p:pic>
        <p:nvPicPr>
          <p:cNvPr id="7" name="Picture 5" descr="Scroll.png"/>
          <p:cNvPicPr>
            <a:picLocks noChangeAspect="1"/>
          </p:cNvPicPr>
          <p:nvPr/>
        </p:nvPicPr>
        <p:blipFill>
          <a:blip r:embed="rId3" cstate="print"/>
          <a:srcRect/>
          <a:stretch>
            <a:fillRect/>
          </a:stretch>
        </p:blipFill>
        <p:spPr bwMode="auto">
          <a:xfrm rot="21041667">
            <a:off x="7443947" y="267676"/>
            <a:ext cx="1487347" cy="756068"/>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81000" y="1044101"/>
            <a:ext cx="8458200" cy="5084469"/>
          </a:xfrm>
          <a:prstGeom prst="rect">
            <a:avLst/>
          </a:prstGeom>
          <a:noFill/>
          <a:effectLst/>
        </p:spPr>
        <p:txBody>
          <a:bodyPr wrap="square" rtlCol="0">
            <a:spAutoFit/>
          </a:bodyPr>
          <a:lstStyle/>
          <a:p>
            <a:pPr marL="365760" indent="-365760">
              <a:buFont typeface="+mj-lt"/>
              <a:buAutoNum type="arabicPeriod"/>
              <a:tabLst>
                <a:tab pos="171450" algn="l"/>
                <a:tab pos="628650" algn="l"/>
                <a:tab pos="914400" algn="l"/>
              </a:tabLst>
            </a:pP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Do you consider love absolutely essential in your ministry?</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Is love the single most important aspect in your relationships with other?  Or have you become enamored with the mission and the methods? </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The Corinthians loved to point at their many spiritual achievements – the impressive resumes of their accomplishments. </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Have you fallen into that same trap?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If the members of your family were questioned privately, would they describe you as somebody motivated by authentic love?  Or as someone driven by accomplishments, activities, and projects?</a:t>
            </a:r>
            <a:endParaRPr lang="en-US" sz="10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4006789860"/>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wipe(left)">
                                      <p:cBhvr>
                                        <p:cTn id="27" dur="1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76200"/>
            <a:ext cx="8686800" cy="82296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4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putting love to work</a:t>
            </a:r>
          </a:p>
        </p:txBody>
      </p:sp>
      <p:pic>
        <p:nvPicPr>
          <p:cNvPr id="7" name="Picture 5" descr="Scroll.png"/>
          <p:cNvPicPr>
            <a:picLocks noChangeAspect="1"/>
          </p:cNvPicPr>
          <p:nvPr/>
        </p:nvPicPr>
        <p:blipFill>
          <a:blip r:embed="rId3" cstate="print"/>
          <a:srcRect/>
          <a:stretch>
            <a:fillRect/>
          </a:stretch>
        </p:blipFill>
        <p:spPr bwMode="auto">
          <a:xfrm rot="21041667">
            <a:off x="7443947" y="267676"/>
            <a:ext cx="1487347" cy="756068"/>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81000" y="1044101"/>
            <a:ext cx="8458200" cy="5238357"/>
          </a:xfrm>
          <a:prstGeom prst="rect">
            <a:avLst/>
          </a:prstGeom>
          <a:noFill/>
          <a:effectLst/>
        </p:spPr>
        <p:txBody>
          <a:bodyPr wrap="square" rtlCol="0">
            <a:spAutoFit/>
          </a:bodyPr>
          <a:lstStyle/>
          <a:p>
            <a:pPr marL="365760" indent="-365760">
              <a:buFont typeface="+mj-lt"/>
              <a:buAutoNum type="arabicPeriod" startAt="2"/>
              <a:tabLst>
                <a:tab pos="171450" algn="l"/>
                <a:tab pos="628650" algn="l"/>
                <a:tab pos="914400" algn="l"/>
              </a:tabLst>
            </a:pP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Do you Demonstrate your love?</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Does your love show through the ways you treat others?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It maybe difficult for many of us to show our love to others, especially when we have been burned in the past when we’re expressed our love without reservation. </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Love is risky </a:t>
            </a:r>
            <a:r>
              <a:rPr lang="en-US" sz="2370" b="1" dirty="0" smtClean="0">
                <a:latin typeface="Cambria" panose="02040503050406030204" pitchFamily="18" charset="0"/>
                <a:ea typeface="Cambria" panose="02040503050406030204" pitchFamily="18" charset="0"/>
              </a:rPr>
              <a:t>– especially the quality of love described in chapter 13.  Even though it may require us to lay it all on the line, we should strive for the kind of self-sacrificial, other-centered love that reflects the character of God. </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Review the positive aspects and negative contrast of love in </a:t>
            </a:r>
            <a:r>
              <a:rPr lang="en-US" sz="237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13:4-7</a:t>
            </a:r>
            <a:r>
              <a:rPr lang="en-US" sz="2370" b="1" dirty="0" smtClean="0">
                <a:latin typeface="Cambria" panose="02040503050406030204" pitchFamily="18" charset="0"/>
                <a:ea typeface="Cambria" panose="02040503050406030204" pitchFamily="18" charset="0"/>
              </a:rPr>
              <a:t>, then ask yourself, </a:t>
            </a:r>
            <a:r>
              <a:rPr lang="en-US" sz="2370" b="1" i="1" dirty="0" smtClean="0">
                <a:latin typeface="Cambria" panose="02040503050406030204" pitchFamily="18" charset="0"/>
                <a:ea typeface="Cambria" panose="02040503050406030204" pitchFamily="18" charset="0"/>
              </a:rPr>
              <a:t>“</a:t>
            </a: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How well do I measure up to this standard?</a:t>
            </a:r>
            <a:r>
              <a:rPr lang="en-US" sz="2370" b="1" i="1" dirty="0" smtClean="0">
                <a:latin typeface="Cambria" panose="02040503050406030204" pitchFamily="18" charset="0"/>
                <a:ea typeface="Cambria" panose="02040503050406030204" pitchFamily="18" charset="0"/>
              </a:rPr>
              <a:t>”</a:t>
            </a:r>
          </a:p>
          <a:p>
            <a:pPr indent="457200">
              <a:tabLst>
                <a:tab pos="457200" algn="l"/>
              </a:tabLst>
            </a:pPr>
            <a:endParaRPr lang="en-US" sz="100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403086342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wipe(left)">
                                      <p:cBhvr>
                                        <p:cTn id="27" dur="1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76200"/>
            <a:ext cx="8686800" cy="82296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4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putting love to work</a:t>
            </a:r>
          </a:p>
        </p:txBody>
      </p:sp>
      <p:pic>
        <p:nvPicPr>
          <p:cNvPr id="7" name="Picture 5" descr="Scroll.png"/>
          <p:cNvPicPr>
            <a:picLocks noChangeAspect="1"/>
          </p:cNvPicPr>
          <p:nvPr/>
        </p:nvPicPr>
        <p:blipFill>
          <a:blip r:embed="rId3" cstate="print"/>
          <a:srcRect/>
          <a:stretch>
            <a:fillRect/>
          </a:stretch>
        </p:blipFill>
        <p:spPr bwMode="auto">
          <a:xfrm rot="21041667">
            <a:off x="7443947" y="267676"/>
            <a:ext cx="1487347" cy="756068"/>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04800" y="1044101"/>
            <a:ext cx="8686800" cy="2069797"/>
          </a:xfrm>
          <a:prstGeom prst="rect">
            <a:avLst/>
          </a:prstGeom>
          <a:noFill/>
          <a:effectLst/>
        </p:spPr>
        <p:txBody>
          <a:bodyPr wrap="square" rtlCol="0">
            <a:spAutoFit/>
          </a:bodyPr>
          <a:lstStyle/>
          <a:p>
            <a:pPr indent="457200">
              <a:tabLst>
                <a:tab pos="457200" algn="l"/>
              </a:tabLst>
            </a:pPr>
            <a:r>
              <a:rPr lang="en-US" sz="2370" b="1" dirty="0" smtClean="0">
                <a:latin typeface="Cambria" panose="02040503050406030204" pitchFamily="18" charset="0"/>
                <a:ea typeface="Cambria" panose="02040503050406030204" pitchFamily="18" charset="0"/>
              </a:rPr>
              <a:t>Use these verses to identify and confess any unloving areas in your life and begin to correct them by the power of the Holy Spirit. </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Then ask God to help you change any long-standing unloving habits. </a:t>
            </a:r>
            <a:endParaRPr lang="en-US" sz="100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42453678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76200"/>
            <a:ext cx="8686800" cy="82296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4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putting love to work</a:t>
            </a:r>
          </a:p>
        </p:txBody>
      </p:sp>
      <p:pic>
        <p:nvPicPr>
          <p:cNvPr id="7" name="Picture 5" descr="Scroll.png"/>
          <p:cNvPicPr>
            <a:picLocks noChangeAspect="1"/>
          </p:cNvPicPr>
          <p:nvPr/>
        </p:nvPicPr>
        <p:blipFill>
          <a:blip r:embed="rId3" cstate="print"/>
          <a:srcRect/>
          <a:stretch>
            <a:fillRect/>
          </a:stretch>
        </p:blipFill>
        <p:spPr bwMode="auto">
          <a:xfrm rot="21041667">
            <a:off x="7443947" y="267676"/>
            <a:ext cx="1487347" cy="756068"/>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81000" y="1044101"/>
            <a:ext cx="8458200" cy="5084469"/>
          </a:xfrm>
          <a:prstGeom prst="rect">
            <a:avLst/>
          </a:prstGeom>
          <a:noFill/>
          <a:effectLst/>
        </p:spPr>
        <p:txBody>
          <a:bodyPr wrap="square" rtlCol="0">
            <a:spAutoFit/>
          </a:bodyPr>
          <a:lstStyle/>
          <a:p>
            <a:pPr marL="365760" indent="-365760">
              <a:buFont typeface="+mj-lt"/>
              <a:buAutoNum type="arabicPeriod" startAt="3"/>
              <a:tabLst>
                <a:tab pos="171450" algn="l"/>
                <a:tab pos="628650" algn="l"/>
                <a:tab pos="914400" algn="l"/>
              </a:tabLst>
            </a:pP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Does your love fade in and out?</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Is your love fickle </a:t>
            </a:r>
            <a:r>
              <a:rPr lang="en-US" sz="2370" b="1" dirty="0" smtClean="0">
                <a:latin typeface="Cambria" panose="02040503050406030204" pitchFamily="18" charset="0"/>
                <a:ea typeface="Cambria" panose="02040503050406030204" pitchFamily="18" charset="0"/>
              </a:rPr>
              <a:t>– hot and cold?  Even though loving isn’t safe or easy, it must be unconditional and consistent. </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Does your love fluctuate because you depend on the responses of others?  Is it really </a:t>
            </a: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agape</a:t>
            </a:r>
            <a:r>
              <a:rPr lang="en-US" sz="2370" b="1" dirty="0" smtClean="0">
                <a:latin typeface="Cambria" panose="02040503050406030204" pitchFamily="18" charset="0"/>
                <a:ea typeface="Cambria" panose="02040503050406030204" pitchFamily="18" charset="0"/>
              </a:rPr>
              <a:t> </a:t>
            </a: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love?</a:t>
            </a:r>
            <a:r>
              <a:rPr lang="en-US" sz="2370" b="1" dirty="0" smtClean="0">
                <a:latin typeface="Cambria" panose="02040503050406030204" pitchFamily="18" charset="0"/>
                <a:ea typeface="Cambria" panose="02040503050406030204" pitchFamily="18" charset="0"/>
              </a:rPr>
              <a:t>  Or have you been operating in your marriage, family, church, or ministry at the level of </a:t>
            </a:r>
            <a:r>
              <a:rPr lang="en-US" sz="2370" b="1" i="1" dirty="0" err="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phileo</a:t>
            </a:r>
            <a:r>
              <a:rPr lang="en-US" sz="2370" b="1" dirty="0" smtClean="0">
                <a:latin typeface="Cambria" panose="02040503050406030204" pitchFamily="18" charset="0"/>
                <a:ea typeface="Cambria" panose="02040503050406030204" pitchFamily="18" charset="0"/>
              </a:rPr>
              <a:t> </a:t>
            </a: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love?</a:t>
            </a:r>
            <a:r>
              <a:rPr lang="en-US" sz="2370" b="1" dirty="0" smtClean="0">
                <a:latin typeface="Cambria" panose="02040503050406030204" pitchFamily="18" charset="0"/>
                <a:ea typeface="Cambria" panose="02040503050406030204" pitchFamily="18" charset="0"/>
              </a:rPr>
              <a:t> </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Think about how you respond to others when they act in unloving ways toward you.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Do you have opportunities in you life to minister with unconditional grace and mercy toward the </a:t>
            </a:r>
            <a:r>
              <a:rPr lang="en-US" sz="2370" b="1" dirty="0" err="1" smtClean="0">
                <a:latin typeface="Cambria" panose="02040503050406030204" pitchFamily="18" charset="0"/>
                <a:ea typeface="Cambria" panose="02040503050406030204" pitchFamily="18" charset="0"/>
              </a:rPr>
              <a:t>unlove</a:t>
            </a:r>
            <a:r>
              <a:rPr lang="en-US" sz="2370" b="1" dirty="0" smtClean="0">
                <a:latin typeface="Cambria" panose="02040503050406030204" pitchFamily="18" charset="0"/>
                <a:ea typeface="Cambria" panose="02040503050406030204" pitchFamily="18" charset="0"/>
              </a:rPr>
              <a:t>? Or do you reserve your love for those who “</a:t>
            </a:r>
            <a:r>
              <a:rPr lang="en-US" sz="2370" b="1" i="1" dirty="0" smtClean="0">
                <a:latin typeface="Cambria" panose="02040503050406030204" pitchFamily="18" charset="0"/>
                <a:ea typeface="Cambria" panose="02040503050406030204" pitchFamily="18" charset="0"/>
              </a:rPr>
              <a:t>deserve</a:t>
            </a:r>
            <a:r>
              <a:rPr lang="en-US" sz="2370" b="1" dirty="0" smtClean="0">
                <a:latin typeface="Cambria" panose="02040503050406030204" pitchFamily="18" charset="0"/>
                <a:ea typeface="Cambria" panose="02040503050406030204" pitchFamily="18" charset="0"/>
              </a:rPr>
              <a:t>” it? </a:t>
            </a:r>
            <a:endParaRPr lang="en-US" sz="100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50583749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animEffect transition="in" filter="wipe(left)">
                                      <p:cBhvr>
                                        <p:cTn id="27" dur="10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76200"/>
            <a:ext cx="8686800" cy="82296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4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putting love to work</a:t>
            </a:r>
          </a:p>
        </p:txBody>
      </p:sp>
      <p:pic>
        <p:nvPicPr>
          <p:cNvPr id="7" name="Picture 5" descr="Scroll.png"/>
          <p:cNvPicPr>
            <a:picLocks noChangeAspect="1"/>
          </p:cNvPicPr>
          <p:nvPr/>
        </p:nvPicPr>
        <p:blipFill>
          <a:blip r:embed="rId3" cstate="print"/>
          <a:srcRect/>
          <a:stretch>
            <a:fillRect/>
          </a:stretch>
        </p:blipFill>
        <p:spPr bwMode="auto">
          <a:xfrm rot="21041667">
            <a:off x="7443947" y="267676"/>
            <a:ext cx="1487347" cy="756068"/>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81000" y="1044101"/>
            <a:ext cx="8534400" cy="5660011"/>
          </a:xfrm>
          <a:prstGeom prst="rect">
            <a:avLst/>
          </a:prstGeom>
          <a:noFill/>
          <a:effectLst/>
        </p:spPr>
        <p:txBody>
          <a:bodyPr wrap="square" rtlCol="0">
            <a:spAutoFit/>
          </a:bodyPr>
          <a:lstStyle/>
          <a:p>
            <a:pPr marL="365760" indent="-365760">
              <a:buFont typeface="+mj-lt"/>
              <a:buAutoNum type="arabicPeriod" startAt="4"/>
              <a:tabLst>
                <a:tab pos="171450" algn="l"/>
                <a:tab pos="628650" algn="l"/>
                <a:tab pos="914400" algn="l"/>
              </a:tabLst>
            </a:pP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Does love come to the surface of your life more than any other virtue?</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In Paul’s description of the fruit of the Spirit, </a:t>
            </a: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love</a:t>
            </a:r>
            <a:r>
              <a:rPr lang="en-US" sz="2370" b="1" dirty="0" smtClean="0">
                <a:latin typeface="Cambria" panose="02040503050406030204" pitchFamily="18" charset="0"/>
                <a:ea typeface="Cambria" panose="02040503050406030204" pitchFamily="18" charset="0"/>
              </a:rPr>
              <a:t> comes first (</a:t>
            </a:r>
            <a:r>
              <a:rPr lang="en-US" sz="237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Gal. 5:22</a:t>
            </a:r>
            <a:r>
              <a:rPr lang="en-US" sz="2370" b="1" dirty="0" smtClean="0">
                <a:latin typeface="Cambria" panose="02040503050406030204" pitchFamily="18" charset="0"/>
                <a:ea typeface="Cambria" panose="02040503050406030204" pitchFamily="18" charset="0"/>
              </a:rPr>
              <a:t>).  James say the “</a:t>
            </a: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royal law</a:t>
            </a:r>
            <a:r>
              <a:rPr lang="en-US" sz="2370" b="1" dirty="0" smtClean="0">
                <a:latin typeface="Cambria" panose="02040503050406030204" pitchFamily="18" charset="0"/>
                <a:ea typeface="Cambria" panose="02040503050406030204" pitchFamily="18" charset="0"/>
              </a:rPr>
              <a:t>” is “</a:t>
            </a: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love your neighbor as yourself</a:t>
            </a:r>
            <a:r>
              <a:rPr lang="en-US" sz="2370" b="1" dirty="0" smtClean="0">
                <a:latin typeface="Cambria" panose="02040503050406030204" pitchFamily="18" charset="0"/>
                <a:ea typeface="Cambria" panose="02040503050406030204" pitchFamily="18" charset="0"/>
              </a:rPr>
              <a:t>” (</a:t>
            </a:r>
            <a:r>
              <a:rPr lang="en-US" sz="237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James 2:8</a:t>
            </a:r>
            <a:r>
              <a:rPr lang="en-US" sz="2370" b="1" dirty="0" smtClean="0">
                <a:latin typeface="Cambria" panose="02040503050406030204" pitchFamily="18" charset="0"/>
                <a:ea typeface="Cambria" panose="02040503050406030204" pitchFamily="18" charset="0"/>
              </a:rPr>
              <a:t>).  Paul writes elsewhere that love “</a:t>
            </a: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is the fulfillment of the law</a:t>
            </a:r>
            <a:r>
              <a:rPr lang="en-US" sz="2370" b="1" dirty="0" smtClean="0">
                <a:latin typeface="Cambria" panose="02040503050406030204" pitchFamily="18" charset="0"/>
                <a:ea typeface="Cambria" panose="02040503050406030204" pitchFamily="18" charset="0"/>
              </a:rPr>
              <a:t>” (</a:t>
            </a:r>
            <a:r>
              <a:rPr lang="en-US" sz="237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Rom. 13:10</a:t>
            </a:r>
            <a:r>
              <a:rPr lang="en-US" sz="2370" b="1" dirty="0" smtClean="0">
                <a:latin typeface="Cambria" panose="02040503050406030204" pitchFamily="18" charset="0"/>
                <a:ea typeface="Cambria" panose="02040503050406030204" pitchFamily="18" charset="0"/>
              </a:rPr>
              <a:t>). </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If those around you were to identify one virtue to describe you, would it be love?  Or would they see the     great zeal and conviction with which you hold and defend the articles of the Christian faith?</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Would they see you as a person who has become preoccupied with the return of Christ, living in great hope and anticipation</a:t>
            </a:r>
            <a:r>
              <a:rPr lang="en-US" sz="2370" b="1" dirty="0">
                <a:latin typeface="Cambria" panose="02040503050406030204" pitchFamily="18" charset="0"/>
                <a:ea typeface="Cambria" panose="02040503050406030204" pitchFamily="18" charset="0"/>
              </a:rPr>
              <a:t>? </a:t>
            </a:r>
            <a:r>
              <a:rPr lang="en-US" sz="2370" b="1" dirty="0" smtClean="0">
                <a:latin typeface="Cambria" panose="02040503050406030204" pitchFamily="18" charset="0"/>
                <a:ea typeface="Cambria" panose="02040503050406030204" pitchFamily="18" charset="0"/>
              </a:rPr>
              <a:t> Would </a:t>
            </a:r>
            <a:r>
              <a:rPr lang="en-US" sz="2370" b="1" dirty="0">
                <a:latin typeface="Cambria" panose="02040503050406030204" pitchFamily="18" charset="0"/>
                <a:ea typeface="Cambria" panose="02040503050406030204" pitchFamily="18" charset="0"/>
              </a:rPr>
              <a:t>they characterize you as somebody dedicated to the work of ministry? </a:t>
            </a:r>
            <a:endParaRPr lang="en-US" sz="100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2164849972"/>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304800" y="76200"/>
            <a:ext cx="8686800" cy="82296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sz="28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Application – </a:t>
            </a:r>
            <a:r>
              <a:rPr lang="en-US" sz="24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putting love to work</a:t>
            </a:r>
          </a:p>
        </p:txBody>
      </p:sp>
      <p:pic>
        <p:nvPicPr>
          <p:cNvPr id="7" name="Picture 5" descr="Scroll.png"/>
          <p:cNvPicPr>
            <a:picLocks noChangeAspect="1"/>
          </p:cNvPicPr>
          <p:nvPr/>
        </p:nvPicPr>
        <p:blipFill>
          <a:blip r:embed="rId3" cstate="print"/>
          <a:srcRect/>
          <a:stretch>
            <a:fillRect/>
          </a:stretch>
        </p:blipFill>
        <p:spPr bwMode="auto">
          <a:xfrm rot="21041667">
            <a:off x="7443947" y="267676"/>
            <a:ext cx="1487347" cy="756068"/>
          </a:xfrm>
          <a:prstGeom prst="rect">
            <a:avLst/>
          </a:prstGeom>
          <a:noFill/>
          <a:ln w="9525">
            <a:noFill/>
            <a:miter lim="800000"/>
            <a:headEnd/>
            <a:tailEnd/>
          </a:ln>
          <a:effectLst>
            <a:outerShdw dist="38100" dir="2700000" rotWithShape="0">
              <a:srgbClr val="808080">
                <a:alpha val="42998"/>
              </a:srgbClr>
            </a:outerShdw>
          </a:effectLst>
        </p:spPr>
      </p:pic>
      <p:sp>
        <p:nvSpPr>
          <p:cNvPr id="6" name="TextBox 5"/>
          <p:cNvSpPr txBox="1"/>
          <p:nvPr/>
        </p:nvSpPr>
        <p:spPr>
          <a:xfrm>
            <a:off x="381000" y="1066801"/>
            <a:ext cx="8458200" cy="4930581"/>
          </a:xfrm>
          <a:prstGeom prst="rect">
            <a:avLst/>
          </a:prstGeom>
          <a:noFill/>
          <a:effectLst/>
        </p:spPr>
        <p:txBody>
          <a:bodyPr wrap="square" rtlCol="0">
            <a:spAutoFit/>
          </a:bodyPr>
          <a:lstStyle/>
          <a:p>
            <a:pPr marL="57150">
              <a:tabLst>
                <a:tab pos="171450" algn="l"/>
                <a:tab pos="628650" algn="l"/>
                <a:tab pos="914400" algn="l"/>
              </a:tabLst>
            </a:pPr>
            <a:r>
              <a:rPr lang="en-US" sz="2370" b="1" dirty="0">
                <a:latin typeface="Cambria" panose="02040503050406030204" pitchFamily="18" charset="0"/>
                <a:ea typeface="Cambria" panose="02040503050406030204" pitchFamily="18" charset="0"/>
              </a:rPr>
              <a:t>	</a:t>
            </a:r>
            <a:r>
              <a:rPr lang="en-US" sz="2370" b="1" dirty="0" smtClean="0">
                <a:latin typeface="Cambria" panose="02040503050406030204" pitchFamily="18" charset="0"/>
                <a:ea typeface="Cambria" panose="02040503050406030204" pitchFamily="18" charset="0"/>
              </a:rPr>
              <a:t>	All of these things are good – even great – but without unconditional love expressed through specific, hands-on demonstrations of grace, mercy, and charity toward others, </a:t>
            </a:r>
            <a:r>
              <a:rPr lang="en-US" sz="2370" b="1" i="1" dirty="0" smtClean="0">
                <a:latin typeface="Cambria" panose="02040503050406030204" pitchFamily="18" charset="0"/>
                <a:ea typeface="Cambria" panose="02040503050406030204" pitchFamily="18" charset="0"/>
              </a:rPr>
              <a:t>“</a:t>
            </a: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 greatest of these</a:t>
            </a:r>
            <a:r>
              <a:rPr lang="en-US" sz="2370" b="1" i="1" dirty="0" smtClean="0">
                <a:latin typeface="Cambria" panose="02040503050406030204" pitchFamily="18" charset="0"/>
                <a:ea typeface="Cambria" panose="02040503050406030204" pitchFamily="18" charset="0"/>
              </a:rPr>
              <a:t>”</a:t>
            </a:r>
            <a:r>
              <a:rPr lang="en-US" sz="2370" b="1" dirty="0" smtClean="0">
                <a:latin typeface="Cambria" panose="02040503050406030204" pitchFamily="18" charset="0"/>
                <a:ea typeface="Cambria" panose="02040503050406030204" pitchFamily="18" charset="0"/>
              </a:rPr>
              <a:t> Christian virtues is diminished.</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The ability to </a:t>
            </a:r>
            <a:r>
              <a:rPr lang="en-US" sz="2370" b="1" i="1" u="sng"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love</a:t>
            </a:r>
            <a:r>
              <a:rPr lang="en-US" sz="237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370" b="1" dirty="0" smtClean="0">
                <a:latin typeface="Cambria" panose="02040503050406030204" pitchFamily="18" charset="0"/>
                <a:ea typeface="Cambria" panose="02040503050406030204" pitchFamily="18" charset="0"/>
              </a:rPr>
              <a:t>can come only from love’s divine source.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So as we try to bridge the loveless canyon in our hearts, let’s recall afresh the great love God has shown us through the Lord Jesus. </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370" b="1" dirty="0" smtClean="0">
                <a:latin typeface="Cambria" panose="02040503050406030204" pitchFamily="18" charset="0"/>
                <a:ea typeface="Cambria" panose="02040503050406030204" pitchFamily="18" charset="0"/>
              </a:rPr>
              <a:t>Let’s depend on the inner workings of His Holy Spirit to produce in us a genuine and consistent </a:t>
            </a: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agape</a:t>
            </a:r>
            <a:r>
              <a:rPr lang="en-US" sz="2370" b="1" dirty="0" smtClean="0">
                <a:latin typeface="Cambria" panose="02040503050406030204" pitchFamily="18" charset="0"/>
                <a:ea typeface="Cambria" panose="02040503050406030204" pitchFamily="18" charset="0"/>
              </a:rPr>
              <a:t> </a:t>
            </a:r>
            <a:r>
              <a:rPr lang="en-US" sz="237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love</a:t>
            </a:r>
            <a:r>
              <a:rPr lang="en-US" sz="2370" b="1" dirty="0" smtClean="0">
                <a:latin typeface="Cambria" panose="02040503050406030204" pitchFamily="18" charset="0"/>
                <a:ea typeface="Cambria" panose="02040503050406030204" pitchFamily="18" charset="0"/>
              </a:rPr>
              <a:t> for others. </a:t>
            </a:r>
            <a:endParaRPr lang="en-US" sz="1000" b="1" dirty="0" smtClean="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xmlns="" val="143818740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1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1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left)">
                                      <p:cBhvr>
                                        <p:cTn id="17" dur="1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6">
                                            <p:txEl>
                                              <p:pRg st="6" end="6"/>
                                            </p:txEl>
                                          </p:spTgt>
                                        </p:tgtEl>
                                        <p:attrNameLst>
                                          <p:attrName>style.visibility</p:attrName>
                                        </p:attrNameLst>
                                      </p:cBhvr>
                                      <p:to>
                                        <p:strVal val="visible"/>
                                      </p:to>
                                    </p:set>
                                    <p:animEffect transition="in" filter="wipe(left)">
                                      <p:cBhvr>
                                        <p:cTn id="22" dur="10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rgbClr val="E6DCAC"/>
            </a:gs>
            <a:gs pos="12000">
              <a:srgbClr val="E6D78A"/>
            </a:gs>
            <a:gs pos="30000">
              <a:srgbClr val="C7AC4C"/>
            </a:gs>
            <a:gs pos="45000">
              <a:srgbClr val="E6D78A"/>
            </a:gs>
            <a:gs pos="77000">
              <a:srgbClr val="C7AC4C"/>
            </a:gs>
            <a:gs pos="100000">
              <a:srgbClr val="E6DCAC"/>
            </a:gs>
          </a:gsLst>
          <a:lin ang="2700000" scaled="0"/>
          <a:tileRect/>
        </a:gradFill>
        <a:effectLst/>
      </p:bgPr>
    </p:bg>
    <p:spTree>
      <p:nvGrpSpPr>
        <p:cNvPr id="1" name=""/>
        <p:cNvGrpSpPr/>
        <p:nvPr/>
      </p:nvGrpSpPr>
      <p:grpSpPr>
        <a:xfrm>
          <a:off x="0" y="0"/>
          <a:ext cx="0" cy="0"/>
          <a:chOff x="0" y="0"/>
          <a:chExt cx="0" cy="0"/>
        </a:xfrm>
      </p:grpSpPr>
      <p:pic>
        <p:nvPicPr>
          <p:cNvPr id="3" name="Picture 2" descr="12-1 Jesus2.jpg"/>
          <p:cNvPicPr>
            <a:picLocks noChangeAspect="1"/>
          </p:cNvPicPr>
          <p:nvPr/>
        </p:nvPicPr>
        <p:blipFill>
          <a:blip r:embed="rId2" cstate="print"/>
          <a:stretch>
            <a:fillRect/>
          </a:stretch>
        </p:blipFill>
        <p:spPr>
          <a:xfrm>
            <a:off x="228600" y="152400"/>
            <a:ext cx="8686800" cy="6553200"/>
          </a:xfrm>
          <a:prstGeom prst="rect">
            <a:avLst/>
          </a:prstGeom>
          <a:ln>
            <a:noFill/>
          </a:ln>
          <a:effectLst>
            <a:outerShdw blurRad="190500" algn="tl" rotWithShape="0">
              <a:srgbClr val="000000">
                <a:alpha val="70000"/>
              </a:srgbClr>
            </a:outerShdw>
          </a:effectLst>
        </p:spPr>
      </p:pic>
      <p:pic>
        <p:nvPicPr>
          <p:cNvPr id="4" name="Picture 3" descr="https://i0.wp.com/www.ldsdaily.com/wp-content/uploads/2016/04/Check-Out-These-Six-Stunning-Digital-Paintings-of-Jesus-Christ.jpg?resize=768%2C384&amp;ssl=1"/>
          <p:cNvPicPr/>
          <p:nvPr/>
        </p:nvPicPr>
        <p:blipFill>
          <a:blip r:embed="rId3" cstate="print"/>
          <a:srcRect l="42308"/>
          <a:stretch>
            <a:fillRect/>
          </a:stretch>
        </p:blipFill>
        <p:spPr bwMode="auto">
          <a:xfrm>
            <a:off x="1028700" y="304800"/>
            <a:ext cx="7239000" cy="6248400"/>
          </a:xfrm>
          <a:prstGeom prst="rect">
            <a:avLst/>
          </a:prstGeom>
          <a:ln>
            <a:noFill/>
          </a:ln>
          <a:effectLst>
            <a:outerShdw blurRad="190500" algn="tl" rotWithShape="0">
              <a:srgbClr val="000000">
                <a:alpha val="70000"/>
              </a:srgbClr>
            </a:outerShdw>
          </a:effectLst>
        </p:spPr>
      </p:pic>
      <p:sp>
        <p:nvSpPr>
          <p:cNvPr id="5" name="TextBox 4"/>
          <p:cNvSpPr txBox="1"/>
          <p:nvPr/>
        </p:nvSpPr>
        <p:spPr>
          <a:xfrm>
            <a:off x="1219200" y="5486400"/>
            <a:ext cx="6858000" cy="584775"/>
          </a:xfrm>
          <a:prstGeom prst="rect">
            <a:avLst/>
          </a:prstGeom>
          <a:noFill/>
        </p:spPr>
        <p:txBody>
          <a:bodyPr wrap="square" rtlCol="0">
            <a:spAutoFit/>
          </a:bodyPr>
          <a:lstStyle/>
          <a:p>
            <a:pPr algn="ctr"/>
            <a:r>
              <a:rPr lang="en-US" sz="3200" b="1" dirty="0" smtClean="0">
                <a:ln w="10160">
                  <a:solidFill>
                    <a:schemeClr val="accent5"/>
                  </a:solidFill>
                  <a:prstDash val="solid"/>
                </a:ln>
                <a:solidFill>
                  <a:srgbClr val="FFFF00"/>
                </a:solidFill>
                <a:effectLst>
                  <a:outerShdw blurRad="38100" dist="38100" dir="2700000" algn="tl">
                    <a:srgbClr val="000000">
                      <a:alpha val="43137"/>
                    </a:srgbClr>
                  </a:outerShdw>
                </a:effectLst>
                <a:latin typeface="Bodoni MT" pitchFamily="18" charset="0"/>
                <a:cs typeface="Calibri" panose="020F0502020204030204" pitchFamily="34" charset="0"/>
              </a:rPr>
              <a:t>Love:  The Greatest of All</a:t>
            </a:r>
            <a:endParaRPr lang="en-US" sz="3200" b="1" dirty="0">
              <a:ln w="10160">
                <a:solidFill>
                  <a:schemeClr val="accent5"/>
                </a:solidFill>
                <a:prstDash val="solid"/>
              </a:ln>
              <a:solidFill>
                <a:srgbClr val="FFFF00"/>
              </a:solidFill>
              <a:effectLst>
                <a:outerShdw blurRad="38100" dist="38100" dir="2700000" algn="tl">
                  <a:srgbClr val="000000">
                    <a:alpha val="43137"/>
                  </a:srgbClr>
                </a:outerShdw>
              </a:effectLst>
              <a:latin typeface="Bodoni MT" pitchFamily="18" charset="0"/>
              <a:cs typeface="Calibri" panose="020F0502020204030204" pitchFamily="34"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par>
                          <p:cTn id="8" fill="hold">
                            <p:stCondLst>
                              <p:cond delay="2000"/>
                            </p:stCondLst>
                            <p:childTnLst>
                              <p:par>
                                <p:cTn id="9" presetID="8" presetClass="entr" presetSubtype="32" fill="hold" nodeType="afterEffect">
                                  <p:stCondLst>
                                    <p:cond delay="2000"/>
                                  </p:stCondLst>
                                  <p:childTnLst>
                                    <p:set>
                                      <p:cBhvr>
                                        <p:cTn id="10" dur="1" fill="hold">
                                          <p:stCondLst>
                                            <p:cond delay="0"/>
                                          </p:stCondLst>
                                        </p:cTn>
                                        <p:tgtEl>
                                          <p:spTgt spid="4"/>
                                        </p:tgtEl>
                                        <p:attrNameLst>
                                          <p:attrName>style.visibility</p:attrName>
                                        </p:attrNameLst>
                                      </p:cBhvr>
                                      <p:to>
                                        <p:strVal val="visible"/>
                                      </p:to>
                                    </p:set>
                                    <p:animEffect transition="in" filter="diamond(out)">
                                      <p:cBhvr>
                                        <p:cTn id="11" dur="2000"/>
                                        <p:tgtEl>
                                          <p:spTgt spid="4"/>
                                        </p:tgtEl>
                                      </p:cBhvr>
                                    </p:animEffect>
                                  </p:childTnLst>
                                </p:cTn>
                              </p:par>
                            </p:childTnLst>
                          </p:cTn>
                        </p:par>
                        <p:par>
                          <p:cTn id="12" fill="hold">
                            <p:stCondLst>
                              <p:cond delay="6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304800" y="228600"/>
            <a:ext cx="8534400" cy="646331"/>
          </a:xfrm>
          <a:prstGeom prst="rect">
            <a:avLst/>
          </a:prstGeom>
          <a:solidFill>
            <a:srgbClr val="00B0F0"/>
          </a:solidFill>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sz="3600" b="1" dirty="0" smtClean="0">
                <a:solidFill>
                  <a:srgbClr val="FFFF00"/>
                </a:solidFill>
                <a:effectLst>
                  <a:outerShdw blurRad="38100" dist="38100" dir="2700000" algn="tl">
                    <a:srgbClr val="000000">
                      <a:alpha val="43137"/>
                    </a:srgbClr>
                  </a:outerShdw>
                </a:effectLst>
                <a:latin typeface="Georgia" pitchFamily="18" charset="0"/>
              </a:rPr>
              <a:t>NEXT CLASS – 01 November 2023</a:t>
            </a:r>
            <a:endParaRPr lang="en-US" sz="3600" b="1" dirty="0">
              <a:solidFill>
                <a:srgbClr val="FFFF00"/>
              </a:solidFill>
              <a:effectLst>
                <a:outerShdw blurRad="38100" dist="38100" dir="2700000" algn="tl">
                  <a:srgbClr val="000000">
                    <a:alpha val="43137"/>
                  </a:srgbClr>
                </a:outerShdw>
              </a:effectLst>
              <a:latin typeface="Georgia" pitchFamily="18" charset="0"/>
            </a:endParaRPr>
          </a:p>
        </p:txBody>
      </p:sp>
      <p:sp>
        <p:nvSpPr>
          <p:cNvPr id="3" name="Rectangle 5"/>
          <p:cNvSpPr txBox="1">
            <a:spLocks noChangeArrowheads="1"/>
          </p:cNvSpPr>
          <p:nvPr/>
        </p:nvSpPr>
        <p:spPr>
          <a:xfrm>
            <a:off x="304800" y="1219200"/>
            <a:ext cx="8534400" cy="646331"/>
          </a:xfrm>
          <a:prstGeom prst="rect">
            <a:avLst/>
          </a:prstGeom>
        </p:spPr>
        <p:style>
          <a:lnRef idx="2">
            <a:schemeClr val="accent2"/>
          </a:lnRef>
          <a:fillRef idx="1">
            <a:schemeClr val="lt1"/>
          </a:fillRef>
          <a:effectRef idx="0">
            <a:schemeClr val="accent2"/>
          </a:effectRef>
          <a:fontRef idx="minor">
            <a:schemeClr val="dk1"/>
          </a:fontRef>
        </p:style>
        <p:txBody>
          <a:bodyPr vert="horz" wrap="square" anchor="ctr" anchorCtr="0">
            <a:sp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spcBef>
                <a:spcPct val="0"/>
              </a:spcBef>
              <a:defRPr/>
            </a:pPr>
            <a:r>
              <a:rPr lang="en-US" sz="3600" b="1"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rPr>
              <a:t>Book of First Corinthians</a:t>
            </a:r>
            <a:endParaRPr lang="en-US" sz="3000" b="1" smtClean="0">
              <a:ln>
                <a:prstDash val="solid"/>
              </a:ln>
              <a:solidFill>
                <a:prstClr val="black"/>
              </a:solidFill>
              <a:effectLst>
                <a:outerShdw blurRad="88000" dist="50800" dir="5040000" algn="tl">
                  <a:srgbClr val="C3986D">
                    <a:tint val="80000"/>
                    <a:satMod val="250000"/>
                    <a:alpha val="45000"/>
                  </a:srgbClr>
                </a:outerShdw>
              </a:effectLst>
              <a:latin typeface="Britannic Bold" pitchFamily="34" charset="0"/>
              <a:cs typeface="Arial" pitchFamily="34" charset="0"/>
            </a:endParaRPr>
          </a:p>
        </p:txBody>
      </p:sp>
      <p:sp>
        <p:nvSpPr>
          <p:cNvPr id="4" name="TextBox 3"/>
          <p:cNvSpPr txBox="1"/>
          <p:nvPr/>
        </p:nvSpPr>
        <p:spPr>
          <a:xfrm>
            <a:off x="304800" y="2133600"/>
            <a:ext cx="8534400" cy="3631763"/>
          </a:xfrm>
          <a:prstGeom prst="rect">
            <a:avLst/>
          </a:prstGeom>
          <a:noFill/>
        </p:spPr>
        <p:txBody>
          <a:bodyPr wrap="square" lIns="0" tIns="91440" rIns="0" bIns="91440" rtlCol="0">
            <a:spAutoFit/>
          </a:bodyPr>
          <a:lstStyle/>
          <a:p>
            <a:pPr marL="274320" indent="-274320">
              <a:spcAft>
                <a:spcPts val="2400"/>
              </a:spcAft>
            </a:pPr>
            <a:r>
              <a:rPr lang="en-US" sz="3200" b="1" dirty="0" smtClean="0">
                <a:solidFill>
                  <a:srgbClr val="FF0000"/>
                </a:solidFill>
                <a:latin typeface="Britannic Bold" pitchFamily="34" charset="0"/>
              </a:rPr>
              <a:t>	</a:t>
            </a:r>
            <a:r>
              <a:rPr lang="en-US" sz="3000" b="1" dirty="0" smtClean="0">
                <a:solidFill>
                  <a:srgbClr val="FF0000"/>
                </a:solidFill>
                <a:latin typeface="Britannic Bold" pitchFamily="34" charset="0"/>
              </a:rPr>
              <a:t>Before next class, read the below chapters in the </a:t>
            </a:r>
            <a:r>
              <a:rPr lang="en-US" sz="3000" b="1" dirty="0" err="1" smtClean="0">
                <a:solidFill>
                  <a:srgbClr val="FF0000"/>
                </a:solidFill>
                <a:latin typeface="Britannic Bold" pitchFamily="34" charset="0"/>
              </a:rPr>
              <a:t>NKJV</a:t>
            </a:r>
            <a:r>
              <a:rPr lang="en-US" sz="3000" b="1" dirty="0" smtClean="0">
                <a:solidFill>
                  <a:srgbClr val="FF0000"/>
                </a:solidFill>
                <a:latin typeface="Britannic Bold" pitchFamily="34" charset="0"/>
              </a:rPr>
              <a:t> and in one other versions of the Bible, i.e., </a:t>
            </a:r>
            <a:r>
              <a:rPr lang="en-US" sz="3000" b="1" dirty="0" err="1" smtClean="0">
                <a:solidFill>
                  <a:srgbClr val="FF0000"/>
                </a:solidFill>
                <a:latin typeface="Britannic Bold" pitchFamily="34" charset="0"/>
              </a:rPr>
              <a:t>KJV</a:t>
            </a:r>
            <a:r>
              <a:rPr lang="en-US" sz="3000" b="1" dirty="0" smtClean="0">
                <a:solidFill>
                  <a:srgbClr val="FF0000"/>
                </a:solidFill>
                <a:latin typeface="Britannic Bold" pitchFamily="34" charset="0"/>
              </a:rPr>
              <a:t>, </a:t>
            </a:r>
            <a:r>
              <a:rPr lang="en-US" sz="3000" b="1" dirty="0" err="1" smtClean="0">
                <a:solidFill>
                  <a:srgbClr val="FF0000"/>
                </a:solidFill>
                <a:latin typeface="Britannic Bold" pitchFamily="34" charset="0"/>
              </a:rPr>
              <a:t>NRSV</a:t>
            </a:r>
            <a:r>
              <a:rPr lang="en-US" sz="3000" b="1" dirty="0" smtClean="0">
                <a:solidFill>
                  <a:srgbClr val="FF0000"/>
                </a:solidFill>
                <a:latin typeface="Britannic Bold" pitchFamily="34" charset="0"/>
              </a:rPr>
              <a:t>, </a:t>
            </a:r>
            <a:r>
              <a:rPr lang="en-US" sz="3000" b="1" dirty="0" err="1" smtClean="0">
                <a:solidFill>
                  <a:srgbClr val="FF0000"/>
                </a:solidFill>
                <a:latin typeface="Britannic Bold" pitchFamily="34" charset="0"/>
              </a:rPr>
              <a:t>NIV</a:t>
            </a:r>
            <a:r>
              <a:rPr lang="en-US" sz="3000" b="1" dirty="0" smtClean="0">
                <a:solidFill>
                  <a:srgbClr val="FF0000"/>
                </a:solidFill>
                <a:latin typeface="Britannic Bold" pitchFamily="34" charset="0"/>
              </a:rPr>
              <a:t>, </a:t>
            </a:r>
            <a:r>
              <a:rPr lang="en-US" sz="3000" b="1" dirty="0" err="1" smtClean="0">
                <a:solidFill>
                  <a:srgbClr val="FF0000"/>
                </a:solidFill>
                <a:latin typeface="Britannic Bold" pitchFamily="34" charset="0"/>
              </a:rPr>
              <a:t>CEV</a:t>
            </a:r>
            <a:r>
              <a:rPr lang="en-US" sz="3000" b="1" dirty="0" smtClean="0">
                <a:solidFill>
                  <a:srgbClr val="FF0000"/>
                </a:solidFill>
                <a:latin typeface="Britannic Bold" pitchFamily="34" charset="0"/>
              </a:rPr>
              <a:t>, </a:t>
            </a:r>
            <a:r>
              <a:rPr lang="en-US" sz="3000" b="1" dirty="0" err="1" smtClean="0">
                <a:solidFill>
                  <a:srgbClr val="FF0000"/>
                </a:solidFill>
                <a:latin typeface="Britannic Bold" pitchFamily="34" charset="0"/>
              </a:rPr>
              <a:t>etc</a:t>
            </a:r>
            <a:r>
              <a:rPr lang="en-US" sz="3000" b="1" dirty="0" smtClean="0">
                <a:solidFill>
                  <a:srgbClr val="FF0000"/>
                </a:solidFill>
                <a:latin typeface="Britannic Bold" pitchFamily="34" charset="0"/>
              </a:rPr>
              <a:t> …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Chapter 14:1 – 40                                </a:t>
            </a:r>
          </a:p>
          <a:p>
            <a:pPr marL="274320" indent="-274320" algn="ctr">
              <a:spcAft>
                <a:spcPts val="1200"/>
              </a:spcAft>
            </a:pPr>
            <a:r>
              <a:rPr lang="en-US" sz="2800" b="1" dirty="0" smtClean="0">
                <a:solidFill>
                  <a:prstClr val="black"/>
                </a:solidFill>
                <a:effectLst>
                  <a:outerShdw blurRad="38100" dist="38100" dir="2700000" algn="tl">
                    <a:srgbClr val="000000">
                      <a:alpha val="43137"/>
                    </a:srgbClr>
                  </a:outerShdw>
                </a:effectLst>
                <a:latin typeface="Cambria" pitchFamily="18" charset="0"/>
              </a:rPr>
              <a:t>“An Answer to Charismatic Confusion” </a:t>
            </a:r>
            <a:endParaRPr lang="en-US" sz="2800" b="1" dirty="0">
              <a:solidFill>
                <a:prstClr val="black"/>
              </a:solidFill>
              <a:latin typeface="Cambria" pitchFamily="18" charset="0"/>
            </a:endParaRPr>
          </a:p>
          <a:p>
            <a:pPr marL="457200" algn="ctr">
              <a:spcAft>
                <a:spcPts val="2400"/>
              </a:spcAft>
            </a:pPr>
            <a:r>
              <a:rPr lang="en-US" sz="3600" b="1" dirty="0" smtClean="0">
                <a:solidFill>
                  <a:prstClr val="black"/>
                </a:solidFill>
                <a:effectLst>
                  <a:outerShdw blurRad="38100" dist="38100" dir="2700000" algn="tl">
                    <a:srgbClr val="000000">
                      <a:alpha val="43137"/>
                    </a:srgbClr>
                  </a:outerShdw>
                </a:effectLst>
                <a:latin typeface="Cambria" pitchFamily="18" charset="0"/>
              </a:rPr>
              <a:t>  </a:t>
            </a:r>
            <a:endParaRPr lang="en-US" sz="2800" b="1" dirty="0" smtClean="0">
              <a:solidFill>
                <a:prstClr val="black"/>
              </a:solidFill>
              <a:latin typeface="Cambria" pitchFamily="18" charset="0"/>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iterate type="lt">
                                    <p:tmAbs val="0"/>
                                  </p:iterate>
                                  <p:childTnLst>
                                    <p:set>
                                      <p:cBhvr>
                                        <p:cTn id="6" dur="1" fill="hold">
                                          <p:stCondLst>
                                            <p:cond delay="0"/>
                                          </p:stCondLst>
                                        </p:cTn>
                                        <p:tgtEl>
                                          <p:spTgt spid="2"/>
                                        </p:tgtEl>
                                        <p:attrNameLst>
                                          <p:attrName>style.visibility</p:attrName>
                                        </p:attrNameLst>
                                      </p:cBhvr>
                                      <p:to>
                                        <p:strVal val="visible"/>
                                      </p:to>
                                    </p:set>
                                  </p:childTnLst>
                                </p:cTn>
                              </p:par>
                              <p:par>
                                <p:cTn id="7" presetID="45" presetClass="entr" presetSubtype="0" fill="hold" grpId="0" nodeType="withEffect">
                                  <p:stCondLst>
                                    <p:cond delay="0"/>
                                  </p:stCondLst>
                                  <p:iterate type="lt">
                                    <p:tmPct val="10000"/>
                                  </p:iterate>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anim calcmode="lin" valueType="num">
                                      <p:cBhvr>
                                        <p:cTn id="10" dur="500" fill="hold"/>
                                        <p:tgtEl>
                                          <p:spTgt spid="2"/>
                                        </p:tgtEl>
                                        <p:attrNameLst>
                                          <p:attrName>ppt_w</p:attrName>
                                        </p:attrNameLst>
                                      </p:cBhvr>
                                      <p:tavLst>
                                        <p:tav tm="0" fmla="#ppt_w*sin(2.5*pi*$)">
                                          <p:val>
                                            <p:fltVal val="0"/>
                                          </p:val>
                                        </p:tav>
                                        <p:tav tm="100000">
                                          <p:val>
                                            <p:fltVal val="1"/>
                                          </p:val>
                                        </p:tav>
                                      </p:tavLst>
                                    </p:anim>
                                    <p:anim calcmode="lin" valueType="num">
                                      <p:cBhvr>
                                        <p:cTn id="11" dur="500" fill="hold"/>
                                        <p:tgtEl>
                                          <p:spTgt spid="2"/>
                                        </p:tgtEl>
                                        <p:attrNameLst>
                                          <p:attrName>ppt_h</p:attrName>
                                        </p:attrNameLst>
                                      </p:cBhvr>
                                      <p:tavLst>
                                        <p:tav tm="0">
                                          <p:val>
                                            <p:strVal val="#ppt_h"/>
                                          </p:val>
                                        </p:tav>
                                        <p:tav tm="100000">
                                          <p:val>
                                            <p:strVal val="#ppt_h"/>
                                          </p:val>
                                        </p:tav>
                                      </p:tavLst>
                                    </p:anim>
                                  </p:childTnLst>
                                </p:cTn>
                              </p:par>
                              <p:par>
                                <p:cTn id="12" presetID="45" presetClass="entr" presetSubtype="0" fill="hold" nodeType="withEffect">
                                  <p:stCondLst>
                                    <p:cond delay="0"/>
                                  </p:stCondLst>
                                  <p:iterate type="lt">
                                    <p:tmPct val="10000"/>
                                  </p:iterate>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6"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17" fill="hold">
                            <p:stCondLst>
                              <p:cond delay="3100"/>
                            </p:stCondLst>
                            <p:childTnLst>
                              <p:par>
                                <p:cTn id="18" presetID="22" presetClass="entr" presetSubtype="8" fill="hold" nodeType="after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left)">
                                      <p:cBhvr>
                                        <p:cTn id="20" dur="1000"/>
                                        <p:tgtEl>
                                          <p:spTgt spid="4">
                                            <p:txEl>
                                              <p:pRg st="0" end="0"/>
                                            </p:txEl>
                                          </p:spTgt>
                                        </p:tgtEl>
                                      </p:cBhvr>
                                    </p:animEffect>
                                  </p:childTnLst>
                                </p:cTn>
                              </p:par>
                            </p:childTnLst>
                          </p:cTn>
                        </p:par>
                        <p:par>
                          <p:cTn id="21" fill="hold">
                            <p:stCondLst>
                              <p:cond delay="4100"/>
                            </p:stCondLst>
                            <p:childTnLst>
                              <p:par>
                                <p:cTn id="22" presetID="22" presetClass="entr" presetSubtype="8" fill="hold" nodeType="after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wipe(left)">
                                      <p:cBhvr>
                                        <p:cTn id="24" dur="1000"/>
                                        <p:tgtEl>
                                          <p:spTgt spid="4">
                                            <p:txEl>
                                              <p:pRg st="1" end="1"/>
                                            </p:txEl>
                                          </p:spTgt>
                                        </p:tgtEl>
                                      </p:cBhvr>
                                    </p:animEffect>
                                  </p:childTnLst>
                                </p:cTn>
                              </p:par>
                            </p:childTnLst>
                          </p:cTn>
                        </p:par>
                        <p:par>
                          <p:cTn id="25" fill="hold">
                            <p:stCondLst>
                              <p:cond delay="5100"/>
                            </p:stCondLst>
                            <p:childTnLst>
                              <p:par>
                                <p:cTn id="26" presetID="22" presetClass="entr" presetSubtype="8" fill="hold" nodeType="after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wipe(left)">
                                      <p:cBhvr>
                                        <p:cTn id="28" dur="10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8600" y="990600"/>
            <a:ext cx="8763000" cy="4985980"/>
          </a:xfrm>
          <a:prstGeom prst="rect">
            <a:avLst/>
          </a:prstGeom>
          <a:noFill/>
          <a:effectLst/>
        </p:spPr>
        <p:txBody>
          <a:bodyPr wrap="square" rtlCol="0">
            <a:spAutoFit/>
          </a:bodyPr>
          <a:lstStyle/>
          <a:p>
            <a:pPr indent="457200">
              <a:tabLst>
                <a:tab pos="457200" algn="l"/>
              </a:tabLst>
            </a:pP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Swindoll opens our lesson … </a:t>
            </a:r>
            <a:r>
              <a:rPr lang="en-US" sz="2400" b="1" dirty="0" smtClean="0">
                <a:latin typeface="Cambria" panose="02040503050406030204" pitchFamily="18" charset="0"/>
                <a:ea typeface="Cambria" panose="02040503050406030204" pitchFamily="18" charset="0"/>
              </a:rPr>
              <a:t>with a mosaic of love-songs, “</a:t>
            </a:r>
            <a:r>
              <a:rPr lang="en-US" sz="2400" b="1" i="1" dirty="0" smtClean="0">
                <a:latin typeface="Cambria" panose="02040503050406030204" pitchFamily="18" charset="0"/>
                <a:ea typeface="Cambria" panose="02040503050406030204" pitchFamily="18" charset="0"/>
              </a:rPr>
              <a:t>Love is a many-splendored thing</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Love is all you need</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Love lifts us up where we belong</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Love changes everything</a:t>
            </a:r>
            <a:r>
              <a:rPr lang="en-US" sz="2400" b="1" dirty="0" smtClean="0">
                <a:latin typeface="Cambria" panose="02040503050406030204" pitchFamily="18" charset="0"/>
                <a:ea typeface="Cambria" panose="02040503050406030204" pitchFamily="18" charset="0"/>
              </a:rPr>
              <a:t>.”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Love is all around … Love makes the world go round … </a:t>
            </a:r>
            <a:r>
              <a:rPr lang="en-US" sz="2400" b="1" dirty="0" smtClean="0">
                <a:latin typeface="Cambria" panose="02040503050406030204" pitchFamily="18" charset="0"/>
                <a:ea typeface="Cambria" panose="02040503050406030204" pitchFamily="18" charset="0"/>
              </a:rPr>
              <a:t>“</a:t>
            </a:r>
            <a:r>
              <a:rPr lang="en-US" sz="2400" b="1" i="1" dirty="0" smtClean="0">
                <a:latin typeface="Cambria" panose="02040503050406030204" pitchFamily="18" charset="0"/>
                <a:ea typeface="Cambria" panose="02040503050406030204" pitchFamily="18" charset="0"/>
              </a:rPr>
              <a:t>What the world needs now is love, sweet love</a:t>
            </a:r>
            <a:r>
              <a:rPr lang="en-US" sz="2400" b="1" dirty="0" smtClean="0">
                <a:latin typeface="Cambria" panose="02040503050406030204" pitchFamily="18" charset="0"/>
                <a:ea typeface="Cambria" panose="02040503050406030204" pitchFamily="18" charset="0"/>
              </a:rPr>
              <a:t>.”</a:t>
            </a:r>
            <a:endParaRPr lang="en-US" sz="2400" b="1" dirty="0">
              <a:latin typeface="Cambria" panose="02040503050406030204" pitchFamily="18" charset="0"/>
              <a:ea typeface="Cambria" panose="02040503050406030204" pitchFamily="18" charset="0"/>
            </a:endParaRPr>
          </a:p>
          <a:p>
            <a:pPr indent="457200"/>
            <a:endParaRPr lang="en-US" sz="1000" b="1" i="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While, this collection of love-song clichés reminds us that      our world is filled with the language of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LOVE</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t>
            </a:r>
          </a:p>
          <a:p>
            <a:pPr>
              <a:tabLst>
                <a:tab pos="457200" algn="l"/>
              </a:tabLst>
            </a:pPr>
            <a:endParaRPr lang="en-US" sz="1000" b="1" dirty="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The word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love</a:t>
            </a:r>
            <a:r>
              <a:rPr lang="en-US" sz="2400" b="1" i="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is </a:t>
            </a:r>
            <a:r>
              <a:rPr lang="en-US" sz="2400" b="1" i="1" dirty="0" smtClean="0">
                <a:latin typeface="Cambria" panose="02040503050406030204" pitchFamily="18" charset="0"/>
                <a:ea typeface="Cambria" panose="02040503050406030204" pitchFamily="18" charset="0"/>
              </a:rPr>
              <a:t>constantly</a:t>
            </a:r>
            <a:r>
              <a:rPr lang="en-US" sz="2400" b="1" dirty="0" smtClean="0">
                <a:latin typeface="Cambria" panose="02040503050406030204" pitchFamily="18" charset="0"/>
                <a:ea typeface="Cambria" panose="02040503050406030204" pitchFamily="18" charset="0"/>
              </a:rPr>
              <a:t> and </a:t>
            </a:r>
            <a:r>
              <a:rPr lang="en-US" sz="2400" b="1" i="1" dirty="0" smtClean="0">
                <a:latin typeface="Cambria" panose="02040503050406030204" pitchFamily="18" charset="0"/>
                <a:ea typeface="Cambria" panose="02040503050406030204" pitchFamily="18" charset="0"/>
              </a:rPr>
              <a:t>carelessly </a:t>
            </a:r>
            <a:r>
              <a:rPr lang="en-US" sz="2400" b="1" dirty="0" smtClean="0">
                <a:latin typeface="Cambria" panose="02040503050406030204" pitchFamily="18" charset="0"/>
                <a:ea typeface="Cambria" panose="02040503050406030204" pitchFamily="18" charset="0"/>
              </a:rPr>
              <a:t>thrown around.  </a:t>
            </a:r>
          </a:p>
          <a:p>
            <a:pPr>
              <a:tabLst>
                <a:tab pos="457200" algn="l"/>
              </a:tabLst>
            </a:pPr>
            <a:endParaRPr lang="en-US" sz="1000" b="1" i="1" dirty="0">
              <a:latin typeface="Cambria" panose="02040503050406030204" pitchFamily="18" charset="0"/>
              <a:ea typeface="Cambria" panose="02040503050406030204" pitchFamily="18" charset="0"/>
            </a:endParaRPr>
          </a:p>
          <a:p>
            <a:pPr>
              <a:tabLst>
                <a:tab pos="457200" algn="l"/>
              </a:tabLst>
            </a:pPr>
            <a:r>
              <a:rPr lang="en-US" sz="2400" b="1" i="1" dirty="0" smtClean="0">
                <a:latin typeface="Cambria" panose="02040503050406030204" pitchFamily="18" charset="0"/>
                <a:ea typeface="Cambria" panose="02040503050406030204" pitchFamily="18" charset="0"/>
              </a:rPr>
              <a: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LOVE</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is used to describe our feelings for everything from </a:t>
            </a:r>
            <a:r>
              <a:rPr lang="en-US" sz="2400" b="1" i="1" u="sng" dirty="0" smtClean="0">
                <a:latin typeface="Cambria" panose="02040503050406030204" pitchFamily="18" charset="0"/>
                <a:ea typeface="Cambria" panose="02040503050406030204" pitchFamily="18" charset="0"/>
              </a:rPr>
              <a:t>God</a:t>
            </a:r>
            <a:r>
              <a:rPr lang="en-US" sz="2400" b="1" dirty="0" smtClean="0">
                <a:latin typeface="Cambria" panose="02040503050406030204" pitchFamily="18" charset="0"/>
                <a:ea typeface="Cambria" panose="02040503050406030204" pitchFamily="18" charset="0"/>
              </a:rPr>
              <a:t> to </a:t>
            </a:r>
            <a:r>
              <a:rPr lang="en-US" sz="2400" b="1" i="1" u="sng" dirty="0" smtClean="0">
                <a:latin typeface="Cambria" panose="02040503050406030204" pitchFamily="18" charset="0"/>
                <a:ea typeface="Cambria" panose="02040503050406030204" pitchFamily="18" charset="0"/>
              </a:rPr>
              <a:t>chocolate</a:t>
            </a:r>
            <a:r>
              <a:rPr lang="en-US" sz="2400" b="1" dirty="0" smtClean="0">
                <a:latin typeface="Cambria" panose="02040503050406030204" pitchFamily="18" charset="0"/>
                <a:ea typeface="Cambria" panose="02040503050406030204" pitchFamily="18" charset="0"/>
              </a:rPr>
              <a:t>, from </a:t>
            </a:r>
            <a:r>
              <a:rPr lang="en-US" sz="2400" b="1" i="1" u="sng" dirty="0" smtClean="0">
                <a:latin typeface="Cambria" panose="02040503050406030204" pitchFamily="18" charset="0"/>
                <a:ea typeface="Cambria" panose="02040503050406030204" pitchFamily="18" charset="0"/>
              </a:rPr>
              <a:t>cars</a:t>
            </a:r>
            <a:r>
              <a:rPr lang="en-US" sz="2400" b="1" dirty="0" smtClean="0">
                <a:latin typeface="Cambria" panose="02040503050406030204" pitchFamily="18" charset="0"/>
                <a:ea typeface="Cambria" panose="02040503050406030204" pitchFamily="18" charset="0"/>
              </a:rPr>
              <a:t> to </a:t>
            </a:r>
            <a:r>
              <a:rPr lang="en-US" sz="2400" b="1" i="1" u="sng" dirty="0" smtClean="0">
                <a:latin typeface="Cambria" panose="02040503050406030204" pitchFamily="18" charset="0"/>
                <a:ea typeface="Cambria" panose="02040503050406030204" pitchFamily="18" charset="0"/>
              </a:rPr>
              <a:t>pets</a:t>
            </a:r>
            <a:r>
              <a:rPr lang="en-US" sz="2400" b="1" dirty="0" smtClean="0">
                <a:latin typeface="Cambria" panose="02040503050406030204" pitchFamily="18" charset="0"/>
                <a:ea typeface="Cambria" panose="02040503050406030204" pitchFamily="18" charset="0"/>
              </a:rPr>
              <a:t>, from </a:t>
            </a:r>
            <a:r>
              <a:rPr lang="en-US" sz="2400" b="1" i="1" u="sng" dirty="0" smtClean="0">
                <a:latin typeface="Cambria" panose="02040503050406030204" pitchFamily="18" charset="0"/>
                <a:ea typeface="Cambria" panose="02040503050406030204" pitchFamily="18" charset="0"/>
              </a:rPr>
              <a:t>football</a:t>
            </a:r>
            <a:r>
              <a:rPr lang="en-US" sz="2400" b="1" dirty="0" smtClean="0">
                <a:latin typeface="Cambria" panose="02040503050406030204" pitchFamily="18" charset="0"/>
                <a:ea typeface="Cambria" panose="02040503050406030204" pitchFamily="18" charset="0"/>
              </a:rPr>
              <a:t> to </a:t>
            </a:r>
            <a:r>
              <a:rPr lang="en-US" sz="2400" b="1" i="1" u="sng" dirty="0" smtClean="0">
                <a:latin typeface="Cambria" panose="02040503050406030204" pitchFamily="18" charset="0"/>
                <a:ea typeface="Cambria" panose="02040503050406030204" pitchFamily="18" charset="0"/>
              </a:rPr>
              <a:t>family</a:t>
            </a:r>
            <a:r>
              <a:rPr lang="en-US" sz="2400" b="1" dirty="0" smtClean="0">
                <a:latin typeface="Cambria" panose="02040503050406030204" pitchFamily="18" charset="0"/>
                <a:ea typeface="Cambria" panose="02040503050406030204" pitchFamily="18" charset="0"/>
              </a:rPr>
              <a:t>. 	</a:t>
            </a:r>
            <a:endParaRPr lang="en-US" sz="1000" b="1" dirty="0" smtClean="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228600" y="76200"/>
            <a:ext cx="8686800" cy="82296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 </a:t>
            </a:r>
            <a:r>
              <a:rPr lang="en-US" sz="32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11838" y="28575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447576440"/>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wipe(left)">
                                      <p:cBhvr>
                                        <p:cTn id="22" dur="10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23850" y="1010845"/>
            <a:ext cx="8820150" cy="5724644"/>
          </a:xfrm>
          <a:prstGeom prst="rect">
            <a:avLst/>
          </a:prstGeom>
          <a:noFill/>
          <a:effectLst/>
        </p:spPr>
        <p:txBody>
          <a:bodyPr wrap="square" rtlCol="0">
            <a:spAutoFit/>
          </a:bodyPr>
          <a:lstStyle/>
          <a:p>
            <a:pPr indent="457200">
              <a:tabLst>
                <a:tab pos="457200" algn="l"/>
              </a:tabLst>
            </a:pPr>
            <a:r>
              <a:rPr lang="en-US" sz="2400" b="1" dirty="0" smtClean="0">
                <a:latin typeface="Cambria" panose="02040503050406030204" pitchFamily="18" charset="0"/>
                <a:ea typeface="Cambria" panose="02040503050406030204" pitchFamily="18" charset="0"/>
              </a:rPr>
              <a:t>What is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Love,”</a:t>
            </a:r>
            <a:r>
              <a:rPr lang="en-US" sz="2400" b="1" dirty="0" smtClean="0">
                <a:latin typeface="Cambria" panose="02040503050406030204" pitchFamily="18" charset="0"/>
                <a:ea typeface="Cambria" panose="02040503050406030204" pitchFamily="18" charset="0"/>
              </a:rPr>
              <a:t> how can it be expressed and understood   within the context of our personal relationships?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In today’s culture the word,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love”</a:t>
            </a:r>
            <a:r>
              <a:rPr lang="en-US" sz="2400" b="1" dirty="0" smtClean="0">
                <a:latin typeface="Cambria" panose="02040503050406030204" pitchFamily="18" charset="0"/>
                <a:ea typeface="Cambria" panose="02040503050406030204" pitchFamily="18" charset="0"/>
              </a:rPr>
              <a:t> has many different meaning and expressions however, in the Greek culture of Paul’s day there were four words commonly used to describe the word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love.</a:t>
            </a:r>
            <a:r>
              <a:rPr lang="en-US" sz="2400" b="1" dirty="0" smtClean="0">
                <a:latin typeface="Cambria" panose="02040503050406030204" pitchFamily="18" charset="0"/>
                <a:ea typeface="Cambria" panose="02040503050406030204" pitchFamily="18" charset="0"/>
              </a:rPr>
              <a:t>”  </a:t>
            </a:r>
          </a:p>
          <a:p>
            <a:pPr indent="457200">
              <a:tabLst>
                <a:tab pos="457200" algn="l"/>
              </a:tabLst>
            </a:pPr>
            <a:endParaRPr lang="en-US" sz="1000" b="1" dirty="0" smtClean="0">
              <a:latin typeface="Cambria" panose="02040503050406030204" pitchFamily="18" charset="0"/>
              <a:ea typeface="Cambria" panose="02040503050406030204" pitchFamily="18" charset="0"/>
            </a:endParaRPr>
          </a:p>
          <a:p>
            <a:pPr indent="457200">
              <a:tabLst>
                <a:tab pos="457200" algn="l"/>
              </a:tabLst>
            </a:pPr>
            <a:r>
              <a:rPr lang="en-US" sz="2400" b="1" dirty="0" err="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Storge</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Affection </a:t>
            </a:r>
            <a:endParaRPr lang="en-US" sz="2400" b="1" dirty="0" smtClean="0">
              <a:latin typeface="Cambria" panose="02040503050406030204" pitchFamily="18" charset="0"/>
              <a:ea typeface="Cambria" panose="02040503050406030204" pitchFamily="18" charset="0"/>
            </a:endParaRPr>
          </a:p>
          <a:p>
            <a:pPr indent="457200">
              <a:tabLst>
                <a:tab pos="457200" algn="l"/>
              </a:tabLst>
            </a:pPr>
            <a:r>
              <a:rPr lang="en-US" sz="2400" b="1" dirty="0" err="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Phileo</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a:t>
            </a:r>
            <a:r>
              <a:rPr lang="en-US" sz="24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Friendship</a:t>
            </a:r>
          </a:p>
          <a:p>
            <a:pPr indent="457200">
              <a:tabLst>
                <a:tab pos="457200" algn="l"/>
              </a:tabLst>
            </a:pP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Eros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Romantic</a:t>
            </a:r>
            <a:endParaRPr lang="en-US" sz="2400" b="1" dirty="0" smtClean="0">
              <a:latin typeface="Cambria" panose="02040503050406030204" pitchFamily="18" charset="0"/>
              <a:ea typeface="Cambria" panose="02040503050406030204" pitchFamily="18" charset="0"/>
            </a:endParaRPr>
          </a:p>
          <a:p>
            <a:pPr indent="457200">
              <a:tabLst>
                <a:tab pos="457200" algn="l"/>
              </a:tabLst>
            </a:pP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Agape   </a:t>
            </a:r>
            <a:r>
              <a:rPr lang="en-US" sz="2400" b="1" dirty="0" smtClean="0">
                <a:latin typeface="Cambria" panose="02040503050406030204" pitchFamily="18" charset="0"/>
                <a:ea typeface="Cambria" panose="02040503050406030204" pitchFamily="18" charset="0"/>
              </a:rPr>
              <a:t>-</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Unconditional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Sadly</a:t>
            </a:r>
            <a:r>
              <a:rPr lang="en-US" sz="2400" b="1" dirty="0">
                <a:latin typeface="Cambria" panose="02040503050406030204" pitchFamily="18" charset="0"/>
                <a:ea typeface="Cambria" panose="02040503050406030204" pitchFamily="18" charset="0"/>
              </a:rPr>
              <a:t>, the kind of love implied by </a:t>
            </a:r>
            <a:r>
              <a:rPr lang="en-US" sz="2400" b="1" dirty="0" smtClean="0">
                <a:latin typeface="Cambria" panose="02040503050406030204" pitchFamily="18" charset="0"/>
                <a:ea typeface="Cambria" panose="02040503050406030204" pitchFamily="18" charset="0"/>
              </a:rPr>
              <a:t>the popular songs we listen to, bears </a:t>
            </a:r>
            <a:r>
              <a:rPr lang="en-US" sz="2400" b="1" dirty="0">
                <a:latin typeface="Cambria" panose="02040503050406030204" pitchFamily="18" charset="0"/>
                <a:ea typeface="Cambria" panose="02040503050406030204" pitchFamily="18" charset="0"/>
              </a:rPr>
              <a:t>little resemblance to </a:t>
            </a:r>
            <a:r>
              <a:rPr lang="en-US" sz="2400" b="1" dirty="0" smtClean="0">
                <a:latin typeface="Cambria" panose="02040503050406030204" pitchFamily="18" charset="0"/>
                <a:ea typeface="Cambria" panose="02040503050406030204" pitchFamily="18" charset="0"/>
              </a:rPr>
              <a:t>the meaning of,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Agape”</a:t>
            </a:r>
            <a:r>
              <a:rPr lang="en-US" sz="2400" b="1" dirty="0" smtClean="0">
                <a:latin typeface="Cambria" panose="02040503050406030204" pitchFamily="18" charset="0"/>
                <a:ea typeface="Cambria" panose="02040503050406030204" pitchFamily="18" charset="0"/>
              </a:rPr>
              <a:t> love </a:t>
            </a:r>
            <a:r>
              <a:rPr lang="en-US" sz="2400" b="1" dirty="0">
                <a:latin typeface="Cambria" panose="02040503050406030204" pitchFamily="18" charset="0"/>
                <a:ea typeface="Cambria" panose="02040503050406030204" pitchFamily="18" charset="0"/>
              </a:rPr>
              <a:t>described throughout the Bible, and particularly epitomized and </a:t>
            </a:r>
            <a:r>
              <a:rPr lang="en-US" sz="2400" b="1" dirty="0" smtClean="0">
                <a:latin typeface="Cambria" panose="02040503050406030204" pitchFamily="18" charset="0"/>
                <a:ea typeface="Cambria" panose="02040503050406030204" pitchFamily="18" charset="0"/>
              </a:rPr>
              <a:t>memorialized </a:t>
            </a:r>
            <a:r>
              <a:rPr lang="en-US" sz="2400" b="1" dirty="0">
                <a:latin typeface="Cambria" panose="02040503050406030204" pitchFamily="18" charset="0"/>
                <a:ea typeface="Cambria" panose="02040503050406030204" pitchFamily="18" charset="0"/>
              </a:rPr>
              <a:t>in 1 Corinthians 13.  </a:t>
            </a:r>
            <a:r>
              <a:rPr lang="en-US" sz="2400" b="1" dirty="0" smtClean="0">
                <a:latin typeface="Cambria" panose="02040503050406030204" pitchFamily="18" charset="0"/>
                <a:ea typeface="Cambria" panose="02040503050406030204" pitchFamily="18" charset="0"/>
              </a:rPr>
              <a:t> </a:t>
            </a:r>
            <a:r>
              <a:rPr lang="en-US" sz="2400" b="1" dirty="0">
                <a:latin typeface="Cambria" panose="02040503050406030204" pitchFamily="18" charset="0"/>
                <a:ea typeface="Cambria" panose="02040503050406030204" pitchFamily="18" charset="0"/>
              </a:rPr>
              <a:t>	</a:t>
            </a:r>
            <a:endParaRPr lang="en-US" sz="1000" b="1" dirty="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304800" y="74033"/>
            <a:ext cx="8686800" cy="91440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 </a:t>
            </a:r>
            <a:r>
              <a:rPr lang="en-US" sz="32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p>
        </p:txBody>
      </p:sp>
      <p:pic>
        <p:nvPicPr>
          <p:cNvPr id="9" name="Picture 5" descr="Scroll.png"/>
          <p:cNvPicPr>
            <a:picLocks noChangeAspect="1"/>
          </p:cNvPicPr>
          <p:nvPr/>
        </p:nvPicPr>
        <p:blipFill>
          <a:blip r:embed="rId3" cstate="print"/>
          <a:srcRect/>
          <a:stretch>
            <a:fillRect/>
          </a:stretch>
        </p:blipFill>
        <p:spPr bwMode="auto">
          <a:xfrm>
            <a:off x="7311838" y="28575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36852050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5" end="5"/>
                                            </p:txEl>
                                          </p:spTgt>
                                        </p:tgtEl>
                                        <p:attrNameLst>
                                          <p:attrName>style.visibility</p:attrName>
                                        </p:attrNameLst>
                                      </p:cBhvr>
                                      <p:to>
                                        <p:strVal val="visible"/>
                                      </p:to>
                                    </p:set>
                                    <p:animEffect transition="in" filter="wipe(left)">
                                      <p:cBhvr>
                                        <p:cTn id="22" dur="1000"/>
                                        <p:tgtEl>
                                          <p:spTgt spid="8">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wipe(left)">
                                      <p:cBhvr>
                                        <p:cTn id="27" dur="1000"/>
                                        <p:tgtEl>
                                          <p:spTgt spid="8">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xEl>
                                              <p:pRg st="7" end="7"/>
                                            </p:txEl>
                                          </p:spTgt>
                                        </p:tgtEl>
                                        <p:attrNameLst>
                                          <p:attrName>style.visibility</p:attrName>
                                        </p:attrNameLst>
                                      </p:cBhvr>
                                      <p:to>
                                        <p:strVal val="visible"/>
                                      </p:to>
                                    </p:set>
                                    <p:animEffect transition="in" filter="wipe(left)">
                                      <p:cBhvr>
                                        <p:cTn id="32" dur="1000"/>
                                        <p:tgtEl>
                                          <p:spTgt spid="8">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8">
                                            <p:txEl>
                                              <p:pRg st="9" end="9"/>
                                            </p:txEl>
                                          </p:spTgt>
                                        </p:tgtEl>
                                        <p:attrNameLst>
                                          <p:attrName>style.visibility</p:attrName>
                                        </p:attrNameLst>
                                      </p:cBhvr>
                                      <p:to>
                                        <p:strVal val="visible"/>
                                      </p:to>
                                    </p:set>
                                    <p:animEffect transition="in" filter="wipe(left)">
                                      <p:cBhvr>
                                        <p:cTn id="37" dur="10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23850" y="990600"/>
            <a:ext cx="8591550" cy="4985980"/>
          </a:xfrm>
          <a:prstGeom prst="rect">
            <a:avLst/>
          </a:prstGeom>
          <a:noFill/>
          <a:effectLst/>
        </p:spPr>
        <p:txBody>
          <a:bodyPr wrap="square" rtlCol="0">
            <a:spAutoFit/>
          </a:bodyPr>
          <a:lstStyle/>
          <a:p>
            <a:pPr indent="457200">
              <a:tabLst>
                <a:tab pos="457200" algn="l"/>
              </a:tabLst>
            </a:pPr>
            <a:r>
              <a:rPr lang="en-US" sz="2400" b="1" dirty="0" smtClean="0">
                <a:latin typeface="Cambria" panose="02040503050406030204" pitchFamily="18" charset="0"/>
                <a:ea typeface="Cambria" panose="02040503050406030204" pitchFamily="18" charset="0"/>
              </a:rPr>
              <a:t>Although </a:t>
            </a:r>
            <a:r>
              <a:rPr lang="en-US" sz="2400" b="1" dirty="0">
                <a:latin typeface="Cambria" panose="02040503050406030204" pitchFamily="18" charset="0"/>
                <a:ea typeface="Cambria" panose="02040503050406030204" pitchFamily="18" charset="0"/>
              </a:rPr>
              <a:t>it occurs </a:t>
            </a:r>
            <a:r>
              <a:rPr lang="en-US" sz="2400" b="1" dirty="0" smtClean="0">
                <a:latin typeface="Cambria" panose="02040503050406030204" pitchFamily="18" charset="0"/>
                <a:ea typeface="Cambria" panose="02040503050406030204" pitchFamily="18" charset="0"/>
              </a:rPr>
              <a:t>as we approach the end </a:t>
            </a:r>
            <a:r>
              <a:rPr lang="en-US" sz="2400" b="1" dirty="0">
                <a:latin typeface="Cambria" panose="02040503050406030204" pitchFamily="18" charset="0"/>
                <a:ea typeface="Cambria" panose="02040503050406030204" pitchFamily="18" charset="0"/>
              </a:rPr>
              <a:t>of the </a:t>
            </a:r>
            <a:r>
              <a:rPr lang="en-US" sz="2400" b="1" dirty="0" smtClean="0">
                <a:latin typeface="Cambria" panose="02040503050406030204" pitchFamily="18" charset="0"/>
                <a:ea typeface="Cambria" panose="02040503050406030204" pitchFamily="18" charset="0"/>
              </a:rPr>
              <a:t>book, chapter 13 can be regarded as the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thematic center</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of First Corinthians. </a:t>
            </a:r>
          </a:p>
          <a:p>
            <a:pPr indent="457200"/>
            <a:endParaRPr lang="en-US" sz="10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In this chapter, Paul contrast, </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unconditional love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t>
            </a:r>
            <a:r>
              <a:rPr lang="en-US" sz="2400" b="1" dirty="0" err="1"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agapē</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 </a:t>
            </a:r>
            <a:r>
              <a:rPr lang="en-US" sz="2400" b="1" i="1" dirty="0" smtClean="0">
                <a:latin typeface="Cambria" panose="02040503050406030204" pitchFamily="18" charset="0"/>
                <a:ea typeface="Cambria" panose="02040503050406030204" pitchFamily="18" charset="0"/>
              </a:rPr>
              <a:t>the ultimate Christian virtue </a:t>
            </a:r>
            <a:r>
              <a:rPr lang="en-US" sz="2400" b="1" dirty="0" smtClean="0">
                <a:latin typeface="Cambria" panose="02040503050406030204" pitchFamily="18" charset="0"/>
                <a:ea typeface="Cambria" panose="02040503050406030204" pitchFamily="18" charset="0"/>
              </a:rPr>
              <a:t>– not a </a:t>
            </a:r>
            <a:r>
              <a:rPr lang="en-US" sz="2400" b="1" dirty="0">
                <a:latin typeface="Cambria" panose="02040503050406030204" pitchFamily="18" charset="0"/>
                <a:ea typeface="Cambria" panose="02040503050406030204" pitchFamily="18" charset="0"/>
              </a:rPr>
              <a:t>love of </a:t>
            </a:r>
            <a:r>
              <a:rPr lang="en-US" sz="2400" b="1" dirty="0" smtClean="0">
                <a:latin typeface="Cambria" panose="02040503050406030204" pitchFamily="18" charset="0"/>
                <a:ea typeface="Cambria" panose="02040503050406030204" pitchFamily="18" charset="0"/>
              </a:rPr>
              <a:t>swollen </a:t>
            </a:r>
            <a:r>
              <a:rPr lang="en-US" sz="2400" b="1" dirty="0">
                <a:latin typeface="Cambria" panose="02040503050406030204" pitchFamily="18" charset="0"/>
                <a:ea typeface="Cambria" panose="02040503050406030204" pitchFamily="18" charset="0"/>
              </a:rPr>
              <a:t>feelings that may come and </a:t>
            </a:r>
            <a:r>
              <a:rPr lang="en-US" sz="2400" b="1" dirty="0" smtClean="0">
                <a:latin typeface="Cambria" panose="02040503050406030204" pitchFamily="18" charset="0"/>
                <a:ea typeface="Cambria" panose="02040503050406030204" pitchFamily="18" charset="0"/>
              </a:rPr>
              <a:t>go; not a </a:t>
            </a:r>
            <a:r>
              <a:rPr lang="en-US" sz="2400" b="1" dirty="0">
                <a:latin typeface="Cambria" panose="02040503050406030204" pitchFamily="18" charset="0"/>
                <a:ea typeface="Cambria" panose="02040503050406030204" pitchFamily="18" charset="0"/>
              </a:rPr>
              <a:t>love of flowery or eloquent </a:t>
            </a:r>
            <a:r>
              <a:rPr lang="en-US" sz="2400" b="1" dirty="0" smtClean="0">
                <a:latin typeface="Cambria" panose="02040503050406030204" pitchFamily="18" charset="0"/>
                <a:ea typeface="Cambria" panose="02040503050406030204" pitchFamily="18" charset="0"/>
              </a:rPr>
              <a:t>words. But a love that</a:t>
            </a:r>
            <a:r>
              <a:rPr lang="en-US" sz="2400" dirty="0" smtClean="0"/>
              <a:t> </a:t>
            </a:r>
            <a:r>
              <a:rPr lang="en-US" sz="2400" b="1" dirty="0">
                <a:latin typeface="Cambria" panose="02040503050406030204" pitchFamily="18" charset="0"/>
                <a:ea typeface="Cambria" panose="02040503050406030204" pitchFamily="18" charset="0"/>
              </a:rPr>
              <a:t>does not depend on the one being loved, but on the commitment of the one </a:t>
            </a:r>
            <a:r>
              <a:rPr lang="en-US" sz="2400" b="1" dirty="0" smtClean="0">
                <a:latin typeface="Cambria" panose="02040503050406030204" pitchFamily="18" charset="0"/>
                <a:ea typeface="Cambria" panose="02040503050406030204" pitchFamily="18" charset="0"/>
              </a:rPr>
              <a:t>loving; </a:t>
            </a:r>
          </a:p>
          <a:p>
            <a:pPr>
              <a:tabLst>
                <a:tab pos="457200" algn="l"/>
              </a:tabLst>
            </a:pPr>
            <a:endParaRPr lang="en-US" sz="1000" b="1" dirty="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With </a:t>
            </a:r>
            <a:r>
              <a:rPr lang="en-US" sz="2400" b="1" dirty="0">
                <a:latin typeface="Cambria" panose="02040503050406030204" pitchFamily="18" charset="0"/>
                <a:ea typeface="Cambria" panose="02040503050406030204" pitchFamily="18" charset="0"/>
              </a:rPr>
              <a:t>the kinds of character vices that had marred the Corinthian’ interactions with one another.</a:t>
            </a:r>
          </a:p>
          <a:p>
            <a:pPr>
              <a:tabLst>
                <a:tab pos="457200" algn="l"/>
              </a:tabLst>
            </a:pPr>
            <a:endParaRPr lang="en-US" sz="1000" b="1" dirty="0">
              <a:latin typeface="Cambria" panose="02040503050406030204" pitchFamily="18" charset="0"/>
              <a:ea typeface="Cambria" panose="02040503050406030204" pitchFamily="18" charset="0"/>
            </a:endParaRPr>
          </a:p>
          <a:p>
            <a:pPr>
              <a:tabLst>
                <a:tab pos="457200" algn="l"/>
              </a:tabLst>
            </a:pPr>
            <a:r>
              <a:rPr lang="en-US" sz="2400" b="1" dirty="0" smtClean="0">
                <a:latin typeface="Cambria" panose="02040503050406030204" pitchFamily="18" charset="0"/>
                <a:ea typeface="Cambria" panose="02040503050406030204" pitchFamily="18" charset="0"/>
              </a:rPr>
              <a:t>	The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love chapter</a:t>
            </a:r>
            <a:r>
              <a:rPr lang="en-US" sz="2400" b="1" i="1" dirty="0" smtClean="0">
                <a:latin typeface="Cambria" panose="02040503050406030204" pitchFamily="18" charset="0"/>
                <a:ea typeface="Cambria" panose="02040503050406030204" pitchFamily="18" charset="0"/>
              </a:rPr>
              <a:t>,”</a:t>
            </a:r>
            <a:r>
              <a:rPr lang="en-US" sz="2400" b="1" dirty="0" smtClean="0">
                <a:latin typeface="Cambria" panose="02040503050406030204" pitchFamily="18" charset="0"/>
                <a:ea typeface="Cambria" panose="02040503050406030204" pitchFamily="18" charset="0"/>
              </a:rPr>
              <a:t> as it has often been called, convicts us and inspires us. It’s doctrinally dense, it’s practically rich. </a:t>
            </a:r>
            <a:endParaRPr lang="en-US" sz="1000" b="1" dirty="0" smtClean="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228600" y="76200"/>
            <a:ext cx="8686800" cy="82296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 </a:t>
            </a:r>
            <a:r>
              <a:rPr lang="en-US" sz="32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11838" y="28575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1135174503"/>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wipe(left)">
                                      <p:cBhvr>
                                        <p:cTn id="22" dur="10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38125" y="1066800"/>
            <a:ext cx="8677275" cy="4770537"/>
          </a:xfrm>
          <a:prstGeom prst="rect">
            <a:avLst/>
          </a:prstGeom>
          <a:noFill/>
          <a:effectLst/>
        </p:spPr>
        <p:txBody>
          <a:bodyPr wrap="square" rtlCol="0">
            <a:spAutoFit/>
          </a:bodyPr>
          <a:lstStyle/>
          <a:p>
            <a:pPr indent="457200">
              <a:tabLst>
                <a:tab pos="457200" algn="l"/>
              </a:tabLst>
            </a:pPr>
            <a:r>
              <a:rPr lang="en-US" sz="2400" b="1" dirty="0" smtClean="0">
                <a:latin typeface="Cambria" panose="02040503050406030204" pitchFamily="18" charset="0"/>
                <a:ea typeface="Cambria" panose="02040503050406030204" pitchFamily="18" charset="0"/>
              </a:rPr>
              <a:t>A. T. Robertson reflecting on chapter 13 says this </a:t>
            </a: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 . </a:t>
            </a:r>
          </a:p>
          <a:p>
            <a:pPr indent="457200">
              <a:tabLst>
                <a:tab pos="457200" algn="l"/>
              </a:tabLst>
            </a:pPr>
            <a:endParaRPr lang="en-US" sz="10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a:p>
            <a:pPr indent="457200">
              <a:tabLst>
                <a:tab pos="457200" algn="l"/>
              </a:tabLst>
            </a:pPr>
            <a:r>
              <a:rPr lang="en-US" sz="2400" b="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a:t>
            </a:r>
            <a:r>
              <a:rPr lang="en-US" sz="2400" b="1" i="1" dirty="0" smtClean="0">
                <a:latin typeface="Cambria" panose="02040503050406030204" pitchFamily="18" charset="0"/>
                <a:ea typeface="Cambria" panose="02040503050406030204" pitchFamily="18" charset="0"/>
              </a:rPr>
              <a:t>Plato and many others have written on love, but Paul has here surpassed them all in this marvelous prose-poem. </a:t>
            </a:r>
          </a:p>
          <a:p>
            <a:pPr indent="457200">
              <a:tabLst>
                <a:tab pos="457200" algn="l"/>
              </a:tabLst>
            </a:pPr>
            <a:endParaRPr lang="en-US" sz="1000" b="1" i="1" dirty="0" smtClean="0">
              <a:latin typeface="Cambria" panose="02040503050406030204" pitchFamily="18" charset="0"/>
              <a:ea typeface="Cambria" panose="02040503050406030204" pitchFamily="18" charset="0"/>
            </a:endParaRPr>
          </a:p>
          <a:p>
            <a:pPr indent="457200">
              <a:tabLst>
                <a:tab pos="457200" algn="l"/>
              </a:tabLst>
            </a:pPr>
            <a:r>
              <a:rPr lang="en-US" sz="2400" b="1" i="1" dirty="0" smtClean="0">
                <a:latin typeface="Cambria" panose="02040503050406030204" pitchFamily="18" charset="0"/>
                <a:ea typeface="Cambria" panose="02040503050406030204" pitchFamily="18" charset="0"/>
              </a:rPr>
              <a:t>It comes like a sweet bell right between the jangling noise of the gifts in chapters 12 and 14.  It is a pity to dissect this gem or to pull to pieces this fragrant rose, petal by petal.</a:t>
            </a:r>
            <a:r>
              <a:rPr lang="en-US" sz="2400" b="1" dirty="0" smtClean="0">
                <a:latin typeface="Cambria" panose="02040503050406030204" pitchFamily="18" charset="0"/>
                <a:ea typeface="Cambria" panose="02040503050406030204" pitchFamily="18" charset="0"/>
              </a:rPr>
              <a:t>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i="1" dirty="0" smtClean="0">
                <a:latin typeface="Cambria" panose="02040503050406030204" pitchFamily="18" charset="0"/>
                <a:ea typeface="Cambria" panose="02040503050406030204" pitchFamily="18" charset="0"/>
              </a:rPr>
              <a:t>Fortunately Paul’s language here calls for little comment, for it is the language of the heart.” </a:t>
            </a:r>
          </a:p>
          <a:p>
            <a:pPr indent="457200">
              <a:tabLst>
                <a:tab pos="457200" algn="l"/>
              </a:tabLst>
            </a:pPr>
            <a:endParaRPr lang="en-US" sz="1000" b="1" dirty="0">
              <a:latin typeface="Cambria" panose="02040503050406030204" pitchFamily="18" charset="0"/>
              <a:ea typeface="Cambria" panose="02040503050406030204" pitchFamily="18" charset="0"/>
            </a:endParaRPr>
          </a:p>
          <a:p>
            <a:pPr indent="457200">
              <a:tabLst>
                <a:tab pos="457200" algn="l"/>
              </a:tabLst>
            </a:pPr>
            <a:r>
              <a:rPr lang="en-US" sz="2400" b="1" dirty="0" smtClean="0">
                <a:latin typeface="Cambria" panose="02040503050406030204" pitchFamily="18" charset="0"/>
                <a:ea typeface="Cambria" panose="02040503050406030204" pitchFamily="18" charset="0"/>
              </a:rPr>
              <a:t>Let us explore this </a:t>
            </a:r>
            <a:r>
              <a:rPr lang="en-US" sz="2400" b="1" i="1" dirty="0" smtClean="0">
                <a:latin typeface="Cambria" panose="02040503050406030204" pitchFamily="18" charset="0"/>
                <a:ea typeface="Cambria" panose="02040503050406030204" pitchFamily="18" charset="0"/>
              </a:rPr>
              <a:t>“</a:t>
            </a:r>
            <a:r>
              <a:rPr lang="en-US" sz="2400" b="1" i="1" dirty="0" smtClean="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love chapter</a:t>
            </a:r>
            <a:r>
              <a:rPr lang="en-US" sz="2400" b="1" i="1" dirty="0" smtClean="0">
                <a:latin typeface="Cambria" panose="02040503050406030204" pitchFamily="18" charset="0"/>
                <a:ea typeface="Cambria" panose="02040503050406030204" pitchFamily="18" charset="0"/>
              </a:rPr>
              <a:t>” </a:t>
            </a:r>
            <a:r>
              <a:rPr lang="en-US" sz="2400" b="1" dirty="0" smtClean="0">
                <a:latin typeface="Cambria" panose="02040503050406030204" pitchFamily="18" charset="0"/>
                <a:ea typeface="Cambria" panose="02040503050406030204" pitchFamily="18" charset="0"/>
              </a:rPr>
              <a:t>with the understanding that we aren’t seeking merely to be inspired and informed, but to be challenged and changed. </a:t>
            </a:r>
            <a:endParaRPr lang="en-US" sz="1000" b="1" dirty="0" smtClean="0">
              <a:latin typeface="Cambria" panose="02040503050406030204" pitchFamily="18" charset="0"/>
              <a:ea typeface="Cambria" panose="02040503050406030204" pitchFamily="18" charset="0"/>
            </a:endParaRPr>
          </a:p>
        </p:txBody>
      </p:sp>
      <p:sp>
        <p:nvSpPr>
          <p:cNvPr id="6" name="Title 1"/>
          <p:cNvSpPr>
            <a:spLocks noGrp="1"/>
          </p:cNvSpPr>
          <p:nvPr>
            <p:ph type="title"/>
          </p:nvPr>
        </p:nvSpPr>
        <p:spPr>
          <a:xfrm>
            <a:off x="228600" y="76200"/>
            <a:ext cx="8763000" cy="82296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Corinthians - </a:t>
            </a:r>
            <a:r>
              <a:rPr lang="en-US" sz="3200"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Lesson Overview</a:t>
            </a:r>
            <a:endParaRPr lang="en-US" sz="3200"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311838" y="28575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93912589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10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wipe(left)">
                                      <p:cBhvr>
                                        <p:cTn id="12" dur="10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animEffect transition="in" filter="wipe(left)">
                                      <p:cBhvr>
                                        <p:cTn id="17" dur="1000"/>
                                        <p:tgtEl>
                                          <p:spTgt spid="8">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6" end="6"/>
                                            </p:txEl>
                                          </p:spTgt>
                                        </p:tgtEl>
                                        <p:attrNameLst>
                                          <p:attrName>style.visibility</p:attrName>
                                        </p:attrNameLst>
                                      </p:cBhvr>
                                      <p:to>
                                        <p:strVal val="visible"/>
                                      </p:to>
                                    </p:set>
                                    <p:animEffect transition="in" filter="wipe(left)">
                                      <p:cBhvr>
                                        <p:cTn id="22" dur="1000"/>
                                        <p:tgtEl>
                                          <p:spTgt spid="8">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8">
                                            <p:txEl>
                                              <p:pRg st="8" end="8"/>
                                            </p:txEl>
                                          </p:spTgt>
                                        </p:tgtEl>
                                        <p:attrNameLst>
                                          <p:attrName>style.visibility</p:attrName>
                                        </p:attrNameLst>
                                      </p:cBhvr>
                                      <p:to>
                                        <p:strVal val="visible"/>
                                      </p:to>
                                    </p:set>
                                    <p:animEffect transition="in" filter="wipe(left)">
                                      <p:cBhvr>
                                        <p:cTn id="27" dur="1000"/>
                                        <p:tgtEl>
                                          <p:spTgt spid="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4447" y="1206500"/>
            <a:ext cx="8467165" cy="4154984"/>
          </a:xfrm>
          <a:prstGeom prst="rect">
            <a:avLst/>
          </a:prstGeom>
          <a:solidFill>
            <a:srgbClr val="C5E6FF"/>
          </a:solidFill>
          <a:ln w="25400">
            <a:solidFill>
              <a:srgbClr val="002060"/>
            </a:solidFill>
          </a:ln>
          <a:effectLst>
            <a:outerShdw blurRad="50800" dist="50800" dir="18900000" algn="bl" rotWithShape="0">
              <a:prstClr val="black">
                <a:alpha val="70000"/>
              </a:prstClr>
            </a:outerShdw>
          </a:effectLst>
        </p:spPr>
        <p:txBody>
          <a:bodyPr wrap="square" lIns="182880" tIns="182880" rIns="182880" bIns="91440" rtlCol="0">
            <a:spAutoFit/>
          </a:bodyPr>
          <a:lstStyle/>
          <a:p>
            <a:r>
              <a:rPr lang="en-US" sz="2800" b="1" i="1" baseline="30000" dirty="0" smtClean="0">
                <a:effectLst>
                  <a:outerShdw blurRad="38100" dist="38100" dir="2700000" algn="tl">
                    <a:srgbClr val="000000">
                      <a:alpha val="43137"/>
                    </a:srgbClr>
                  </a:outerShdw>
                </a:effectLst>
                <a:latin typeface="Georgia" panose="02040502050405020303" pitchFamily="18" charset="0"/>
              </a:rPr>
              <a:t>1</a:t>
            </a:r>
            <a:r>
              <a:rPr lang="en-US" sz="2800" i="1" dirty="0" smtClean="0">
                <a:latin typeface="Georgia" panose="02040502050405020303" pitchFamily="18" charset="0"/>
              </a:rPr>
              <a:t>Though </a:t>
            </a:r>
            <a:r>
              <a:rPr lang="en-US" sz="2800" i="1" dirty="0">
                <a:latin typeface="Georgia" panose="02040502050405020303" pitchFamily="18" charset="0"/>
              </a:rPr>
              <a:t>I speak with the tongues of men and of angels, but have not love, I have become sounding brass or a clanging cymbal</a:t>
            </a:r>
            <a:r>
              <a:rPr lang="en-US" sz="2800" i="1" dirty="0" smtClean="0">
                <a:latin typeface="Georgia" panose="02040502050405020303" pitchFamily="18" charset="0"/>
              </a:rPr>
              <a:t>.  </a:t>
            </a:r>
            <a:r>
              <a:rPr lang="en-US" sz="2800" b="1" i="1" baseline="30000" dirty="0" smtClean="0">
                <a:effectLst>
                  <a:outerShdw blurRad="38100" dist="38100" dir="2700000" algn="tl">
                    <a:srgbClr val="000000">
                      <a:alpha val="43137"/>
                    </a:srgbClr>
                  </a:outerShdw>
                </a:effectLst>
                <a:latin typeface="Georgia" panose="02040502050405020303" pitchFamily="18" charset="0"/>
              </a:rPr>
              <a:t>2</a:t>
            </a:r>
            <a:r>
              <a:rPr lang="en-US" sz="2800" i="1" dirty="0" smtClean="0">
                <a:latin typeface="Georgia" panose="02040502050405020303" pitchFamily="18" charset="0"/>
              </a:rPr>
              <a:t>And </a:t>
            </a:r>
            <a:r>
              <a:rPr lang="en-US" sz="2800" i="1" dirty="0">
                <a:latin typeface="Georgia" panose="02040502050405020303" pitchFamily="18" charset="0"/>
              </a:rPr>
              <a:t>though I </a:t>
            </a:r>
            <a:r>
              <a:rPr lang="en-US" sz="2800" i="1" dirty="0" smtClean="0">
                <a:latin typeface="Georgia" panose="02040502050405020303" pitchFamily="18" charset="0"/>
              </a:rPr>
              <a:t>have the </a:t>
            </a:r>
            <a:r>
              <a:rPr lang="en-US" sz="2800" i="1" dirty="0">
                <a:latin typeface="Georgia" panose="02040502050405020303" pitchFamily="18" charset="0"/>
              </a:rPr>
              <a:t>gift of prophecy, and understand all mysteries and all knowledge, and though I have all faith, so that I could remove mountains, but have not love, I am nothing</a:t>
            </a:r>
            <a:r>
              <a:rPr lang="en-US" sz="2800" i="1" dirty="0" smtClean="0">
                <a:latin typeface="Georgia" panose="02040502050405020303" pitchFamily="18" charset="0"/>
              </a:rPr>
              <a:t>.  </a:t>
            </a:r>
            <a:r>
              <a:rPr lang="en-US" sz="2800" b="1" i="1" baseline="30000" dirty="0" smtClean="0">
                <a:effectLst>
                  <a:outerShdw blurRad="38100" dist="38100" dir="2700000" algn="tl">
                    <a:srgbClr val="000000">
                      <a:alpha val="43137"/>
                    </a:srgbClr>
                  </a:outerShdw>
                </a:effectLst>
                <a:latin typeface="Georgia" panose="02040502050405020303" pitchFamily="18" charset="0"/>
              </a:rPr>
              <a:t>3</a:t>
            </a:r>
            <a:r>
              <a:rPr lang="en-US" sz="2800" i="1" dirty="0" smtClean="0">
                <a:latin typeface="Georgia" panose="02040502050405020303" pitchFamily="18" charset="0"/>
              </a:rPr>
              <a:t>And  </a:t>
            </a:r>
            <a:r>
              <a:rPr lang="en-US" sz="2800" i="1" dirty="0">
                <a:latin typeface="Georgia" panose="02040502050405020303" pitchFamily="18" charset="0"/>
              </a:rPr>
              <a:t>though I bestow all my goods to feed the poor, and though I give my body to be burned, but have not love, it profits me nothing</a:t>
            </a:r>
            <a:r>
              <a:rPr lang="en-US" sz="2800" i="1" dirty="0" smtClean="0">
                <a:latin typeface="Georgia" panose="02040502050405020303" pitchFamily="18" charset="0"/>
              </a:rPr>
              <a:t>.</a:t>
            </a:r>
            <a:r>
              <a:rPr lang="en-US" sz="2800" dirty="0"/>
              <a:t> </a:t>
            </a:r>
          </a:p>
        </p:txBody>
      </p:sp>
      <p:sp>
        <p:nvSpPr>
          <p:cNvPr id="6" name="Title 1"/>
          <p:cNvSpPr>
            <a:spLocks noGrp="1"/>
          </p:cNvSpPr>
          <p:nvPr>
            <p:ph type="title"/>
          </p:nvPr>
        </p:nvSpPr>
        <p:spPr>
          <a:xfrm>
            <a:off x="313765" y="152400"/>
            <a:ext cx="8601635" cy="82296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a:t>
            </a:r>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13:1-3</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9" name="Picture 5" descr="Scroll.png"/>
          <p:cNvPicPr>
            <a:picLocks noChangeAspect="1"/>
          </p:cNvPicPr>
          <p:nvPr/>
        </p:nvPicPr>
        <p:blipFill>
          <a:blip r:embed="rId3" cstate="print"/>
          <a:srcRect/>
          <a:stretch>
            <a:fillRect/>
          </a:stretch>
        </p:blipFill>
        <p:spPr bwMode="auto">
          <a:xfrm>
            <a:off x="7239000" y="228600"/>
            <a:ext cx="1524000" cy="774700"/>
          </a:xfrm>
          <a:prstGeom prst="rect">
            <a:avLst/>
          </a:prstGeom>
          <a:noFill/>
          <a:ln w="9525">
            <a:noFill/>
            <a:miter lim="800000"/>
            <a:headEnd/>
            <a:tailEnd/>
          </a:ln>
          <a:effectLst>
            <a:outerShdw dist="38100" dir="2700000" rotWithShape="0">
              <a:srgbClr val="808080">
                <a:alpha val="42998"/>
              </a:srgbClr>
            </a:outerShdw>
          </a:effectLst>
        </p:spPr>
      </p:pic>
    </p:spTree>
    <p:extLst>
      <p:ext uri="{BB962C8B-B14F-4D97-AF65-F5344CB8AC3E}">
        <p14:creationId xmlns:p14="http://schemas.microsoft.com/office/powerpoint/2010/main" xmlns="" val="99137881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amond(out)">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114300"/>
            <a:ext cx="8763000" cy="822960"/>
          </a:xfrm>
          <a:solidFill>
            <a:srgbClr val="00A1DA"/>
          </a:solidFill>
        </p:spPr>
        <p:style>
          <a:lnRef idx="1">
            <a:schemeClr val="accent2"/>
          </a:lnRef>
          <a:fillRef idx="3">
            <a:schemeClr val="accent2"/>
          </a:fillRef>
          <a:effectRef idx="2">
            <a:schemeClr val="accent2"/>
          </a:effectRef>
          <a:fontRef idx="minor">
            <a:schemeClr val="lt1"/>
          </a:fontRef>
        </p:style>
        <p:txBody>
          <a:bodyPr/>
          <a:lstStyle/>
          <a:p>
            <a:r>
              <a:rPr lang="en-US" dirty="0" smtClean="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rPr>
              <a:t>1 Corinthians 13:1-3</a:t>
            </a:r>
            <a:endParaRPr lang="en-US" dirty="0">
              <a:solidFill>
                <a:srgbClr val="FFFF00"/>
              </a:solidFill>
              <a:effectLst>
                <a:outerShdw blurRad="38100" dist="38100" dir="2700000" algn="tl">
                  <a:srgbClr val="000000">
                    <a:alpha val="43137"/>
                  </a:srgbClr>
                </a:outerShdw>
                <a:reflection blurRad="12700" stA="48000" endA="300" endPos="55000" dir="5400000" sy="-90000" algn="bl" rotWithShape="0"/>
              </a:effectLst>
              <a:latin typeface="Britannic Bold" pitchFamily="34" charset="0"/>
            </a:endParaRPr>
          </a:p>
        </p:txBody>
      </p:sp>
      <p:pic>
        <p:nvPicPr>
          <p:cNvPr id="7" name="Picture 5" descr="Scroll.png"/>
          <p:cNvPicPr>
            <a:picLocks noChangeAspect="1"/>
          </p:cNvPicPr>
          <p:nvPr/>
        </p:nvPicPr>
        <p:blipFill>
          <a:blip r:embed="rId3" cstate="print"/>
          <a:srcRect/>
          <a:stretch>
            <a:fillRect/>
          </a:stretch>
        </p:blipFill>
        <p:spPr bwMode="auto">
          <a:xfrm>
            <a:off x="7337612" y="292100"/>
            <a:ext cx="1524000" cy="774700"/>
          </a:xfrm>
          <a:prstGeom prst="rect">
            <a:avLst/>
          </a:prstGeom>
          <a:noFill/>
          <a:ln w="9525">
            <a:noFill/>
            <a:miter lim="800000"/>
            <a:headEnd/>
            <a:tailEnd/>
          </a:ln>
          <a:effectLst>
            <a:outerShdw dist="38100" dir="2700000" rotWithShape="0">
              <a:srgbClr val="808080">
                <a:alpha val="42998"/>
              </a:srgbClr>
            </a:outerShdw>
          </a:effectLst>
        </p:spPr>
      </p:pic>
      <p:sp>
        <p:nvSpPr>
          <p:cNvPr id="5" name="TextBox 4"/>
          <p:cNvSpPr txBox="1"/>
          <p:nvPr/>
        </p:nvSpPr>
        <p:spPr>
          <a:xfrm>
            <a:off x="304801" y="1066800"/>
            <a:ext cx="8610600" cy="4985980"/>
          </a:xfrm>
          <a:prstGeom prst="rect">
            <a:avLst/>
          </a:prstGeom>
          <a:noFill/>
          <a:effectLst/>
        </p:spPr>
        <p:txBody>
          <a:bodyPr wrap="square" rtlCol="0">
            <a:spAutoFit/>
          </a:bodyPr>
          <a:lstStyle/>
          <a:p>
            <a:pPr indent="457200">
              <a:spcAft>
                <a:spcPts val="1200"/>
              </a:spcAft>
            </a:pPr>
            <a:r>
              <a:rPr lang="en-US" sz="2400" b="1" dirty="0" smtClean="0">
                <a:latin typeface="Cambria" pitchFamily="18" charset="0"/>
              </a:rPr>
              <a:t>While, it might be easy to cut the words of 1 Corinthians 13 from the page, frame and hang them on our walls as a constant reminder of authentic love, we should </a:t>
            </a:r>
            <a:r>
              <a:rPr lang="en-US" sz="2400" b="1" u="sng" dirty="0" smtClean="0">
                <a:latin typeface="Cambria" pitchFamily="18" charset="0"/>
              </a:rPr>
              <a:t>never</a:t>
            </a:r>
            <a:r>
              <a:rPr lang="en-US" sz="2400" b="1" dirty="0" smtClean="0">
                <a:latin typeface="Cambria" pitchFamily="18" charset="0"/>
              </a:rPr>
              <a:t> forget the context from which this message emerges. </a:t>
            </a:r>
            <a:endParaRPr lang="en-US" sz="2400" b="1" dirty="0" smtClean="0">
              <a:latin typeface="Cambria" panose="02040503050406030204" pitchFamily="18" charset="0"/>
              <a:ea typeface="Cambria" panose="02040503050406030204" pitchFamily="18" charset="0"/>
            </a:endParaRPr>
          </a:p>
          <a:p>
            <a:pPr indent="457200">
              <a:spcAft>
                <a:spcPts val="1200"/>
              </a:spcAft>
            </a:pPr>
            <a:r>
              <a:rPr lang="en-US" sz="2400" b="1" dirty="0" smtClean="0">
                <a:latin typeface="Cambria" pitchFamily="18" charset="0"/>
              </a:rPr>
              <a:t>Here … standing in the center of Paul’s correction of the Corinthians’ self-seeking exercise of spiritual gifts is this  message of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Love.</a:t>
            </a:r>
            <a:r>
              <a:rPr lang="en-US" sz="2400" b="1" i="1" dirty="0" smtClean="0">
                <a:latin typeface="Cambria" pitchFamily="18" charset="0"/>
              </a:rPr>
              <a:t>”</a:t>
            </a:r>
            <a:endParaRPr lang="en-US" sz="2400" b="1" dirty="0" smtClean="0">
              <a:latin typeface="Cambria" pitchFamily="18" charset="0"/>
            </a:endParaRPr>
          </a:p>
          <a:p>
            <a:pPr indent="457200">
              <a:spcAft>
                <a:spcPts val="1200"/>
              </a:spcAft>
            </a:pPr>
            <a:r>
              <a:rPr lang="en-US" sz="2400" b="1" dirty="0" smtClean="0">
                <a:latin typeface="Cambria" pitchFamily="18" charset="0"/>
              </a:rPr>
              <a:t>Out of </a:t>
            </a:r>
            <a:r>
              <a:rPr lang="en-US" sz="2400" b="1" dirty="0">
                <a:latin typeface="Cambria" pitchFamily="18" charset="0"/>
              </a:rPr>
              <a:t>selfish ambition, </a:t>
            </a:r>
            <a:r>
              <a:rPr lang="en-US" sz="2400" b="1" dirty="0" smtClean="0">
                <a:latin typeface="Cambria" pitchFamily="18" charset="0"/>
              </a:rPr>
              <a:t>the Corinthians </a:t>
            </a:r>
            <a:r>
              <a:rPr lang="en-US" sz="2400" b="1" dirty="0">
                <a:latin typeface="Cambria" pitchFamily="18" charset="0"/>
              </a:rPr>
              <a:t>were strutting </a:t>
            </a:r>
            <a:r>
              <a:rPr lang="en-US" sz="2400" b="1" dirty="0" smtClean="0">
                <a:latin typeface="Cambria" pitchFamily="18" charset="0"/>
              </a:rPr>
              <a:t>their giftedness, rather than using their gifts for the benefit of the whole body.</a:t>
            </a:r>
          </a:p>
          <a:p>
            <a:pPr indent="457200">
              <a:spcAft>
                <a:spcPts val="1200"/>
              </a:spcAft>
            </a:pPr>
            <a:r>
              <a:rPr lang="en-US" sz="2400" b="1" dirty="0" smtClean="0">
                <a:latin typeface="Cambria" pitchFamily="18" charset="0"/>
              </a:rPr>
              <a:t>So, through this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Love Chapter</a:t>
            </a:r>
            <a:r>
              <a:rPr lang="en-US" sz="2400" b="1" i="1" dirty="0" smtClean="0">
                <a:latin typeface="Cambria" pitchFamily="18" charset="0"/>
              </a:rPr>
              <a:t>,”</a:t>
            </a:r>
            <a:r>
              <a:rPr lang="en-US" sz="2400" b="1" dirty="0" smtClean="0">
                <a:latin typeface="Cambria" pitchFamily="18" charset="0"/>
              </a:rPr>
              <a:t> Paul argues that only those things done from a heart of love </a:t>
            </a:r>
            <a:r>
              <a:rPr lang="en-US" sz="2400" b="1" i="1" dirty="0" smtClean="0">
                <a:latin typeface="Cambria" pitchFamily="18" charset="0"/>
              </a:rPr>
              <a:t>(</a:t>
            </a:r>
            <a:r>
              <a:rPr lang="en-US" sz="2400" b="1" i="1" dirty="0" smtClean="0">
                <a:effectLst>
                  <a:outerShdw blurRad="38100" dist="38100" dir="2700000" algn="tl">
                    <a:srgbClr val="000000">
                      <a:alpha val="43137"/>
                    </a:srgbClr>
                  </a:outerShdw>
                </a:effectLst>
                <a:latin typeface="Cambria" pitchFamily="18" charset="0"/>
              </a:rPr>
              <a:t>agape</a:t>
            </a:r>
            <a:r>
              <a:rPr lang="en-US" sz="2400" b="1" i="1" dirty="0" smtClean="0">
                <a:latin typeface="Cambria" pitchFamily="18" charset="0"/>
              </a:rPr>
              <a:t>) </a:t>
            </a:r>
            <a:r>
              <a:rPr lang="en-US" sz="2400" b="1" dirty="0" smtClean="0">
                <a:latin typeface="Cambria" pitchFamily="18" charset="0"/>
              </a:rPr>
              <a:t>are virtuous. </a:t>
            </a:r>
          </a:p>
        </p:txBody>
      </p:sp>
    </p:spTree>
    <p:extLst>
      <p:ext uri="{BB962C8B-B14F-4D97-AF65-F5344CB8AC3E}">
        <p14:creationId xmlns:p14="http://schemas.microsoft.com/office/powerpoint/2010/main" xmlns="" val="781396261"/>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wipe(left)">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52354</TotalTime>
  <Words>3344</Words>
  <Application>Microsoft Office PowerPoint</Application>
  <PresentationFormat>On-screen Show (4:3)</PresentationFormat>
  <Paragraphs>263</Paragraphs>
  <Slides>39</Slides>
  <Notes>36</Notes>
  <HiddenSlides>0</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Trek</vt:lpstr>
      <vt:lpstr>1_Trek</vt:lpstr>
      <vt:lpstr>Slide 1</vt:lpstr>
      <vt:lpstr>1 Corinthians Introduction</vt:lpstr>
      <vt:lpstr>Slide 3</vt:lpstr>
      <vt:lpstr>1 Corinthians - Lesson Overview</vt:lpstr>
      <vt:lpstr>1 Corinthians - Lesson Overview</vt:lpstr>
      <vt:lpstr>1 Corinthians - Lesson Overview</vt:lpstr>
      <vt:lpstr>1 Corinthians - Lesson Overview</vt:lpstr>
      <vt:lpstr>1 Corinthians 13:1-3</vt:lpstr>
      <vt:lpstr>1 Corinthians 13:1-3</vt:lpstr>
      <vt:lpstr>1 Corinthians 13:1-3</vt:lpstr>
      <vt:lpstr>1 Corinthians 13:1-3</vt:lpstr>
      <vt:lpstr>1 Corinthians 13:1-3</vt:lpstr>
      <vt:lpstr>1 Corinthians 13:4-7</vt:lpstr>
      <vt:lpstr>1 Corinthians 13:4-7</vt:lpstr>
      <vt:lpstr>1 Corinthians 13:4-7</vt:lpstr>
      <vt:lpstr>1 Corinthians 13:4-7</vt:lpstr>
      <vt:lpstr>1 Corinthians 13:8-13</vt:lpstr>
      <vt:lpstr>1 Corinthians 13:8-13</vt:lpstr>
      <vt:lpstr>1 Corinthians 13:8-13</vt:lpstr>
      <vt:lpstr>1 Corinthians 13:8-13</vt:lpstr>
      <vt:lpstr>1 Corinthians 13:8-13</vt:lpstr>
      <vt:lpstr>1 Corinthians 13:8-13</vt:lpstr>
      <vt:lpstr>1 Corinthians 13:8-13</vt:lpstr>
      <vt:lpstr>1 Corinthians 13:8-13</vt:lpstr>
      <vt:lpstr>1 Corinthians 13:8-13</vt:lpstr>
      <vt:lpstr>1 Corinthians 13:8-13</vt:lpstr>
      <vt:lpstr>1 Corinthians 13:8-13</vt:lpstr>
      <vt:lpstr>1 Corinthians 13:8-13</vt:lpstr>
      <vt:lpstr>Slide 29</vt:lpstr>
      <vt:lpstr>Application – putting love to work</vt:lpstr>
      <vt:lpstr>Application – putting love to work</vt:lpstr>
      <vt:lpstr>Application – putting love to work</vt:lpstr>
      <vt:lpstr>Application – putting love to work</vt:lpstr>
      <vt:lpstr>Application – putting love to work</vt:lpstr>
      <vt:lpstr>Application – putting love to work</vt:lpstr>
      <vt:lpstr>Application – putting love to work</vt:lpstr>
      <vt:lpstr>Application – putting love to work</vt:lpstr>
      <vt:lpstr>Slide 38</vt:lpstr>
      <vt:lpstr>Slide 39</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What You Give”</dc:title>
  <dc:creator>Pastor CALundy</dc:creator>
  <cp:lastModifiedBy>Pastor CALundy</cp:lastModifiedBy>
  <cp:revision>9443</cp:revision>
  <cp:lastPrinted>2023-05-06T01:46:48Z</cp:lastPrinted>
  <dcterms:created xsi:type="dcterms:W3CDTF">2016-10-08T19:35:00Z</dcterms:created>
  <dcterms:modified xsi:type="dcterms:W3CDTF">2023-10-25T22:49:34Z</dcterms:modified>
</cp:coreProperties>
</file>